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708" r:id="rId3"/>
    <p:sldMasterId id="2147483744" r:id="rId4"/>
    <p:sldMasterId id="2147483756" r:id="rId5"/>
  </p:sldMasterIdLst>
  <p:notesMasterIdLst>
    <p:notesMasterId r:id="rId39"/>
  </p:notesMasterIdLst>
  <p:sldIdLst>
    <p:sldId id="257" r:id="rId6"/>
    <p:sldId id="303" r:id="rId7"/>
    <p:sldId id="298" r:id="rId8"/>
    <p:sldId id="258" r:id="rId9"/>
    <p:sldId id="260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304" r:id="rId19"/>
    <p:sldId id="273" r:id="rId20"/>
    <p:sldId id="259" r:id="rId21"/>
    <p:sldId id="291" r:id="rId22"/>
    <p:sldId id="280" r:id="rId23"/>
    <p:sldId id="275" r:id="rId24"/>
    <p:sldId id="282" r:id="rId25"/>
    <p:sldId id="281" r:id="rId26"/>
    <p:sldId id="300" r:id="rId27"/>
    <p:sldId id="279" r:id="rId28"/>
    <p:sldId id="295" r:id="rId29"/>
    <p:sldId id="277" r:id="rId30"/>
    <p:sldId id="294" r:id="rId31"/>
    <p:sldId id="278" r:id="rId32"/>
    <p:sldId id="293" r:id="rId33"/>
    <p:sldId id="289" r:id="rId34"/>
    <p:sldId id="301" r:id="rId35"/>
    <p:sldId id="287" r:id="rId36"/>
    <p:sldId id="288" r:id="rId37"/>
    <p:sldId id="30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69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48D53-F778-4299-85A6-D05A27D9A5D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93A4E-C81C-4973-94A9-1056196CFE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" pitchFamily="-84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5D74C-82DB-414F-89F7-D0973FF28397}" type="slidenum">
              <a:rPr lang="en-AU" altLang="en-US"/>
              <a:pPr/>
              <a:t>7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CD8A6C-37DE-4E81-90D2-9F58F593F50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917950" y="8678863"/>
            <a:ext cx="2901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6" tIns="46223" rIns="92446" bIns="46223" anchor="b"/>
          <a:lstStyle/>
          <a:p>
            <a:pPr algn="r" defTabSz="923925"/>
            <a:fld id="{7C7BBE36-A4A5-4CC8-91EA-57804251F363}" type="slidenum">
              <a:rPr lang="en-US" sz="1200">
                <a:latin typeface="Calibri" pitchFamily="34" charset="0"/>
              </a:rPr>
              <a:pPr algn="r" defTabSz="923925"/>
              <a:t>26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2625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7975"/>
          </a:xfrm>
          <a:noFill/>
        </p:spPr>
        <p:txBody>
          <a:bodyPr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>
              <a:latin typeface="Times" pitchFamily="-84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57D88-764A-45C3-A78F-59E3388BEAAF}" type="slidenum">
              <a:rPr lang="en-AU" altLang="en-US"/>
              <a:pPr/>
              <a:t>31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4CFF1-C476-44E7-8ACA-B3C8DF897D54}" type="slidenum">
              <a:rPr lang="en-AU" altLang="en-US"/>
              <a:pPr/>
              <a:t>8</a:t>
            </a:fld>
            <a:endParaRPr lang="en-AU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AU" altLang="en-US" dirty="0">
              <a:latin typeface="Times" pitchFamily="-84" charset="0"/>
            </a:endParaRPr>
          </a:p>
          <a:p>
            <a:endParaRPr lang="en-AU" altLang="en-US" dirty="0">
              <a:latin typeface="Times" pitchFamily="-84" charset="0"/>
            </a:endParaRPr>
          </a:p>
          <a:p>
            <a:endParaRPr lang="en-AU" altLang="en-US" dirty="0">
              <a:latin typeface="Times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>
              <a:latin typeface="Times" pitchFamily="-84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6AA5F-DE38-4DBF-B0CE-DC3FF8332C36}" type="slidenum">
              <a:rPr lang="en-AU" altLang="en-US"/>
              <a:pPr/>
              <a:t>9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04777-114E-4B78-8590-8EED4805D0B4}" type="slidenum">
              <a:rPr lang="en-US"/>
              <a:pPr/>
              <a:t>12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99E136-4AFF-42AB-BCD4-00EA9C9F32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>
              <a:latin typeface="Times" pitchFamily="-84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20171-0E21-417E-A2DE-4CA0D6F9EF4B}" type="slidenum">
              <a:rPr lang="en-AU" altLang="en-US"/>
              <a:pPr/>
              <a:t>20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>
              <a:latin typeface="Times" pitchFamily="-84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D96D8-3A05-4A19-9B3D-24DC3F1339EE}" type="slidenum">
              <a:rPr lang="en-AU" altLang="en-US"/>
              <a:pPr/>
              <a:t>21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A466E-8EBD-4BA6-A8EF-4B15DDAED242}" type="slidenum">
              <a:rPr lang="en-US"/>
              <a:pPr/>
              <a:t>23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98C99-A48D-4C39-AD44-3C5E81E0FA6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/>
          </a:p>
        </p:txBody>
      </p:sp>
      <p:sp>
        <p:nvSpPr>
          <p:cNvPr id="7168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0625" y="706438"/>
            <a:ext cx="4516438" cy="33877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/>
          </p:cNvSpPr>
          <p:nvPr>
            <p:ph type="body" idx="1"/>
          </p:nvPr>
        </p:nvSpPr>
        <p:spPr bwMode="auto">
          <a:xfrm>
            <a:off x="939800" y="4375150"/>
            <a:ext cx="5016500" cy="4094163"/>
          </a:xfrm>
          <a:noFill/>
        </p:spPr>
        <p:txBody>
          <a:bodyPr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924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59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763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229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0027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3885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2570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24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959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208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0025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2275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16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0804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8340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4389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8549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297394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83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4045108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4955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7634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723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838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33551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44843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467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65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A2B50E-4DA0-42D4-96EC-301658BDD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091B88-4C15-49E9-A906-15736E457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B030BD-9BBD-409B-A69D-E6251EFE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DF502-CBCE-4C43-8994-E44169A8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17EAEF-9F47-46B2-9B62-1A05F1C1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552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82B3E-F733-450E-906A-CA6A8980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687E3A-4BAE-41BE-86D3-2E513CC1B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55FC8-5D43-4FC7-80AA-4828E90F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6A0A71-1857-4D5B-8188-B965E04B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F3D029-9CB4-4E7E-B008-3DA25360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111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015B75-0540-4179-8172-9AD7AD25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64020F-5E60-4F04-BBD6-5BA1703F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4FA44E-9CA7-4D61-AFED-DF2F369B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7E2FA1-3EC6-4B3D-8F35-30105EEC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370557-EFB6-4D2A-AF49-35907799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599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3E82D-4930-4E16-A803-0D1FBACD7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959A50-F62D-4C86-B3F3-D6CBBD621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E75CE59-04BD-47D1-8818-108B8A107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3F6FF9-CCA7-481B-8017-B46BFFBC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C6AB3A-1381-45C1-AC06-6B8EA1A1F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6D3560-4E98-41E8-9347-C7804D7D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734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25AFE-B480-407A-9E35-6A168D38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DF1665-85B2-4BE3-A207-49DE5A93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4ECE81-AE33-49AE-8B58-56A9530EB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2C3746-DFBD-4868-8167-EEA1D1CBA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02C3CA-5D1B-4870-B34C-F40E289F9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0AB881-C170-489E-8F6E-DBF63216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2592C7-FB1D-4952-A588-C53A01A1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1C40680-FB92-4069-ABA7-213B2906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7193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7D51EA-2294-4DC0-BDD5-3A17841E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BE91E9-6F2A-46C8-866C-037F4726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970676D-81F7-4166-B8BC-3FAFB9C3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B61583-14B1-4EF4-8F09-F088E5F7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32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E39BFC-004B-479D-8DE9-DB15D48A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32870C5-0B53-4626-843C-8D309AF0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292E74-B558-49DA-B50B-2B1A3B61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43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B22C2-3479-4C70-A301-1461B081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C67F6C-42AC-4FAD-B8DD-AAA3DE001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3183C5-3BC1-4D4B-8956-98EDABB20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F42EF9-D5D1-497A-86ED-0AE3649A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517B6E-B404-44BF-B085-1F542C19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93496E-E79A-46EB-A8B4-EE9C655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609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5E6BD3-5673-4FF9-9898-FC67EEED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9F434D-7114-4561-9999-9FF7101B1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C330E42-8BD1-4D9B-B1B0-AC7721424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B0D853-5563-406A-A110-7EE6E092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7787B-80A3-4B04-AD2F-B278A273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9164BC-BF3E-4D11-947D-39150B71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67570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404BEB-C833-4DD3-8DC6-DD22337A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D5E546-2E93-469B-B1AC-2061AEDBF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D2882B-1F4E-4444-8EA7-BA74C034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75081-2E08-454A-B8CD-7962F0EB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3EFF88-C905-4FE3-BE2C-086E1EF2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9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C8EB797-AD01-401A-9895-3916094F4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A39775-F37C-487C-8790-FA6AFF5D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04968A-6AAA-4334-93BB-9F57B8BF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1FA23C-D656-492C-BD97-99585EEB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F96C53-A542-40CF-96E5-562705D3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102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3823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842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8805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68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53179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86656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8943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2961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89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16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1182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48516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12744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01188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90951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9367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162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16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728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F2B54E0-6B5E-4043-ACE4-CDA8FFFE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A37277-8540-47D6-816D-4E819DC44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CC741C-07D4-461F-AAAA-0F0181A3D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0B028F-EB1E-4EA6-8B9A-2B124EA3A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550771-C4B2-4F52-8D1E-C69EFF83A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09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32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alassemia" TargetMode="External"/><Relationship Id="rId2" Type="http://schemas.openxmlformats.org/officeDocument/2006/relationships/hyperlink" Target="https://en.wikipedia.org/wiki/Co-dominan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emoglobin_E" TargetMode="Externa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0" y="2076450"/>
            <a:ext cx="6286500" cy="2705100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&amp; Classification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Thalassemia</a:t>
            </a:r>
            <a:endParaRPr lang="en-US" sz="48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5750"/>
            <a:ext cx="7200900" cy="952500"/>
          </a:xfrm>
        </p:spPr>
        <p:txBody>
          <a:bodyPr/>
          <a:lstStyle/>
          <a:p>
            <a:pPr algn="ctr"/>
            <a:r>
              <a:rPr lang="en-US" dirty="0"/>
              <a:t>Normal </a:t>
            </a:r>
            <a:r>
              <a:rPr lang="en-US" dirty="0" err="1"/>
              <a:t>Hb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>
            <a:noAutofit/>
          </a:bodyPr>
          <a:lstStyle/>
          <a:p>
            <a:r>
              <a:rPr lang="en-US" sz="2400" dirty="0"/>
              <a:t>Normal </a:t>
            </a:r>
            <a:r>
              <a:rPr lang="en-US" sz="2400" dirty="0" err="1"/>
              <a:t>Hb</a:t>
            </a:r>
            <a:r>
              <a:rPr lang="en-US" sz="2400" dirty="0"/>
              <a:t> in adults contain: </a:t>
            </a:r>
          </a:p>
          <a:p>
            <a:pPr lvl="2"/>
            <a:r>
              <a:rPr lang="en-US" sz="2000" dirty="0" err="1"/>
              <a:t>HbA</a:t>
            </a:r>
            <a:r>
              <a:rPr lang="en-US" sz="2000" dirty="0"/>
              <a:t>:  95%-98%; </a:t>
            </a:r>
          </a:p>
          <a:p>
            <a:pPr lvl="2"/>
            <a:r>
              <a:rPr lang="en-US" sz="2000" dirty="0"/>
              <a:t>HbA</a:t>
            </a:r>
            <a:r>
              <a:rPr lang="en-US" sz="2000" baseline="-25000" dirty="0"/>
              <a:t>2</a:t>
            </a:r>
            <a:r>
              <a:rPr lang="en-US" sz="2000" dirty="0"/>
              <a:t>: 1.5%-3.5%; </a:t>
            </a:r>
          </a:p>
          <a:p>
            <a:pPr lvl="2"/>
            <a:r>
              <a:rPr lang="en-US" sz="2000" dirty="0" err="1"/>
              <a:t>HbF</a:t>
            </a:r>
            <a:r>
              <a:rPr lang="en-US" sz="2000" dirty="0"/>
              <a:t>: &lt;2% (&lt;1%)</a:t>
            </a:r>
          </a:p>
          <a:p>
            <a:pPr marL="987552" lvl="2" indent="0">
              <a:buNone/>
            </a:pPr>
            <a:r>
              <a:rPr lang="en-US" sz="2000" dirty="0"/>
              <a:t> </a:t>
            </a:r>
          </a:p>
          <a:p>
            <a:r>
              <a:rPr lang="en-US" sz="2400" dirty="0" err="1"/>
              <a:t>HbF</a:t>
            </a:r>
            <a:r>
              <a:rPr lang="en-US" sz="2400" dirty="0"/>
              <a:t>: </a:t>
            </a:r>
          </a:p>
          <a:p>
            <a:pPr lvl="1"/>
            <a:r>
              <a:rPr lang="en-US" dirty="0"/>
              <a:t>Normal in fetus; </a:t>
            </a:r>
          </a:p>
          <a:p>
            <a:pPr lvl="1"/>
            <a:r>
              <a:rPr lang="en-US" dirty="0"/>
              <a:t>&gt;75% of the </a:t>
            </a:r>
            <a:r>
              <a:rPr lang="en-US" dirty="0" err="1"/>
              <a:t>Hb</a:t>
            </a:r>
            <a:r>
              <a:rPr lang="en-US" dirty="0"/>
              <a:t> of the newborn is </a:t>
            </a:r>
            <a:r>
              <a:rPr lang="en-US" dirty="0" err="1"/>
              <a:t>HbF</a:t>
            </a:r>
            <a:r>
              <a:rPr lang="en-US" dirty="0"/>
              <a:t>; </a:t>
            </a:r>
          </a:p>
          <a:p>
            <a:pPr lvl="1"/>
            <a:r>
              <a:rPr lang="en-US" dirty="0"/>
              <a:t>By age 2 to &lt;1%. </a:t>
            </a:r>
          </a:p>
          <a:p>
            <a:pPr lvl="1"/>
            <a:r>
              <a:rPr lang="en-US" dirty="0"/>
              <a:t>If present in &gt;2% in adults, it is abnormal.</a:t>
            </a:r>
          </a:p>
          <a:p>
            <a:pPr lvl="1"/>
            <a:r>
              <a:rPr lang="en-US" dirty="0"/>
              <a:t>Increases up to 10% during normal pregnancy.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xmlns="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CC79B2-A3A3-4D55-B1DA-1957084B2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2495538"/>
            <a:ext cx="8134350" cy="1863599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Hb</a:t>
            </a:r>
          </a:p>
          <a:p>
            <a:pPr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(Inherited Hb Disorders)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599" y="457200"/>
            <a:ext cx="86409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A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Inherited disorders of </a:t>
            </a:r>
            <a:r>
              <a:rPr lang="en-A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globin</a:t>
            </a:r>
            <a:r>
              <a:rPr lang="en-A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AU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Haemoglobinopathies</a:t>
            </a:r>
            <a:endParaRPr lang="en-AU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599" y="2286000"/>
            <a:ext cx="868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AU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Variant haemoglobins: Structurally abnormal </a:t>
            </a:r>
            <a:r>
              <a:rPr lang="el-GR" sz="2800" dirty="0">
                <a:solidFill>
                  <a:srgbClr val="000000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α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or </a:t>
            </a:r>
            <a:r>
              <a:rPr lang="el-GR" sz="2800" dirty="0">
                <a:solidFill>
                  <a:srgbClr val="000000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β</a:t>
            </a:r>
            <a:r>
              <a:rPr lang="en-AU" sz="2800" dirty="0">
                <a:solidFill>
                  <a:srgbClr val="000000"/>
                </a:solidFill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proteins</a:t>
            </a:r>
            <a:endParaRPr lang="en-AU" sz="2800" dirty="0">
              <a:latin typeface="Calibri" panose="020F0502020204030204" pitchFamily="34" charset="0"/>
              <a:ea typeface="Batang" pitchFamily="18" charset="-127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AU" sz="2800" dirty="0">
              <a:latin typeface="Calibri" panose="020F0502020204030204" pitchFamily="34" charset="0"/>
              <a:ea typeface="Batang" pitchFamily="18" charset="-127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AU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Thalassaemia syndromes – Normal structure but diminished or absent synthesis resulting in altered </a:t>
            </a:r>
            <a:r>
              <a:rPr lang="el-G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α</a:t>
            </a:r>
            <a:r>
              <a:rPr lang="en-AU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/ </a:t>
            </a:r>
            <a:r>
              <a:rPr lang="el-GR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β</a:t>
            </a:r>
            <a:r>
              <a:rPr lang="en-AU" sz="2800" dirty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 </a:t>
            </a:r>
            <a:r>
              <a:rPr lang="en-AU" sz="2800" dirty="0" smtClean="0">
                <a:latin typeface="Calibri" panose="020F0502020204030204" pitchFamily="34" charset="0"/>
                <a:ea typeface="Batang" pitchFamily="18" charset="-127"/>
                <a:cs typeface="Calibri" panose="020F0502020204030204" pitchFamily="34" charset="0"/>
              </a:rPr>
              <a:t>proteins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AU" sz="2800" dirty="0" smtClean="0">
              <a:latin typeface="Calibri" panose="020F0502020204030204" pitchFamily="34" charset="0"/>
              <a:ea typeface="Batang" pitchFamily="18" charset="-127"/>
              <a:cs typeface="Calibri" panose="020F050202020403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Some mutations may cause abnormalities in </a:t>
            </a:r>
            <a:r>
              <a:rPr lang="en-US" sz="2000" dirty="0" err="1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globin</a:t>
            </a:r>
            <a:r>
              <a:rPr lang="en-US" sz="2000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structure and also affect their production.  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AU" sz="2800" dirty="0">
              <a:solidFill>
                <a:srgbClr val="000000"/>
              </a:solidFill>
              <a:latin typeface="Calibri" panose="020F0502020204030204" pitchFamily="34" charset="0"/>
              <a:ea typeface="Batang" pitchFamily="18" charset="-127"/>
              <a:cs typeface="Calibri" panose="020F0502020204030204" pitchFamily="34" charset="0"/>
            </a:endParaRPr>
          </a:p>
          <a:p>
            <a:endParaRPr lang="en-US" sz="2800" dirty="0"/>
          </a:p>
          <a:p>
            <a:endParaRPr 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AU" sz="3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AU" sz="3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AU" sz="3600" b="1" dirty="0">
                <a:solidFill>
                  <a:srgbClr val="35006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74088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      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8756" y="1417638"/>
            <a:ext cx="87264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Structural abnormalities in globin chains resulting from a single gene defect at either </a:t>
            </a:r>
            <a:r>
              <a:rPr lang="el-GR" sz="2400" dirty="0">
                <a:latin typeface="Times New Roman"/>
                <a:cs typeface="Times New Roman"/>
              </a:rPr>
              <a:t>α</a:t>
            </a:r>
            <a:r>
              <a:rPr lang="en-US" sz="2400" dirty="0"/>
              <a:t> or </a:t>
            </a:r>
            <a:r>
              <a:rPr lang="el-GR" sz="2400" dirty="0">
                <a:latin typeface="Times New Roman"/>
                <a:cs typeface="Times New Roman"/>
              </a:rPr>
              <a:t>β</a:t>
            </a:r>
            <a:r>
              <a:rPr lang="en-US" sz="2400" dirty="0"/>
              <a:t> loci.</a:t>
            </a:r>
            <a:r>
              <a:rPr lang="en-US" sz="2400" baseline="30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Mutations change a single amino acid building block in the subunit.</a:t>
            </a:r>
            <a:r>
              <a:rPr lang="en-AU" sz="24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 commonly innocuous - no Hemoglobinopathy.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Occasionally, alteration of a single amino acid dramatically disturbs the behavior of Hb molecule producing a disease state - these are hemoglobinopathies.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>
                <a:solidFill>
                  <a:srgbClr val="FF0000"/>
                </a:solidFill>
              </a:rPr>
              <a:t>HbE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HbS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err="1">
                <a:solidFill>
                  <a:srgbClr val="FF0000"/>
                </a:solidFill>
              </a:rPr>
              <a:t>HbD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most cases inherited as autosomal </a:t>
            </a:r>
            <a:r>
              <a:rPr lang="en-US" sz="2400" dirty="0">
                <a:hlinkClick r:id="rId2" tooltip="Co-dominant"/>
              </a:rPr>
              <a:t>co-dominant</a:t>
            </a:r>
            <a:r>
              <a:rPr lang="en-US" sz="2400" dirty="0"/>
              <a:t> traits.</a:t>
            </a:r>
            <a:endParaRPr lang="en-US" sz="2400" dirty="0">
              <a:hlinkClick r:id="rId3" tooltip="Thalassemia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u="sng" dirty="0"/>
              <a:t>Variant </a:t>
            </a:r>
            <a:r>
              <a:rPr lang="en-US" u="sng" dirty="0" err="1"/>
              <a:t>Hb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xmlns="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A593D-3268-46C3-A19F-0744979A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 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45BAB8-662B-4BF2-A939-DE5EDE42D147}"/>
              </a:ext>
            </a:extLst>
          </p:cNvPr>
          <p:cNvSpPr txBox="1"/>
          <p:nvPr/>
        </p:nvSpPr>
        <p:spPr>
          <a:xfrm>
            <a:off x="4572000" y="212735"/>
            <a:ext cx="3095719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Kansas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D-Punjab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O-Arab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G-Philadelphia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Hasharon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Lepore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Hope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Pisa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Hb N-Baltimore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1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82" y="609600"/>
            <a:ext cx="5715000" cy="1143000"/>
          </a:xfrm>
        </p:spPr>
        <p:txBody>
          <a:bodyPr/>
          <a:lstStyle/>
          <a:p>
            <a:r>
              <a:rPr lang="en-US" b="1" u="sng" dirty="0" err="1"/>
              <a:t>HbE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497888" cy="41148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Hemoglobin E</a:t>
            </a:r>
            <a:r>
              <a:rPr lang="en-US" sz="2800" dirty="0"/>
              <a:t> (</a:t>
            </a:r>
            <a:r>
              <a:rPr lang="en-US" sz="2800" dirty="0" err="1"/>
              <a:t>HbE</a:t>
            </a:r>
            <a:r>
              <a:rPr lang="en-US" sz="2800" dirty="0"/>
              <a:t>) is an abnormal Hb with a single point mutation in the </a:t>
            </a:r>
            <a:r>
              <a:rPr lang="el-GR" sz="2800" dirty="0"/>
              <a:t>β </a:t>
            </a:r>
            <a:r>
              <a:rPr lang="en-US" sz="2800" dirty="0"/>
              <a:t>chain. At position 26 there is a change in the amino acid, from glutamic acid to lysine.</a:t>
            </a:r>
          </a:p>
          <a:p>
            <a:endParaRPr lang="en-US" sz="2800" dirty="0">
              <a:hlinkClick r:id="rId2"/>
            </a:endParaRPr>
          </a:p>
          <a:p>
            <a:r>
              <a:rPr lang="en-US" sz="2800" dirty="0"/>
              <a:t>Hb E trait </a:t>
            </a:r>
          </a:p>
          <a:p>
            <a:r>
              <a:rPr lang="en-US" sz="2800" dirty="0"/>
              <a:t>Hb E disease </a:t>
            </a:r>
          </a:p>
          <a:p>
            <a:r>
              <a:rPr lang="en-US" sz="2800" dirty="0"/>
              <a:t>Hb E/</a:t>
            </a:r>
            <a:r>
              <a:rPr lang="el-GR" sz="2800" dirty="0">
                <a:latin typeface="Times New Roman"/>
                <a:cs typeface="Times New Roman"/>
              </a:rPr>
              <a:t>β</a:t>
            </a:r>
            <a:r>
              <a:rPr lang="en-US" sz="2800" dirty="0">
                <a:latin typeface="Times New Roman"/>
                <a:cs typeface="Times New Roman"/>
              </a:rPr>
              <a:t>- thalassemia</a:t>
            </a:r>
            <a:endParaRPr lang="en-US" sz="2800" dirty="0"/>
          </a:p>
          <a:p>
            <a:r>
              <a:rPr lang="en-US" sz="2800" dirty="0"/>
              <a:t>Hb sickle E disease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Thalassemia?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534400" cy="4343400"/>
          </a:xfrm>
        </p:spPr>
        <p:txBody>
          <a:bodyPr>
            <a:normAutofit/>
          </a:bodyPr>
          <a:lstStyle/>
          <a:p>
            <a:pPr indent="-1588"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sz="2400" dirty="0"/>
              <a:t>A group of blood diseases </a:t>
            </a:r>
            <a:r>
              <a:rPr lang="en-US" sz="2400" dirty="0" err="1"/>
              <a:t>characterised</a:t>
            </a:r>
            <a:r>
              <a:rPr lang="en-US" sz="2400" dirty="0"/>
              <a:t> by decreased or absent synthesis of normal globin chains. </a:t>
            </a:r>
          </a:p>
          <a:p>
            <a:pPr indent="-1588" eaLnBrk="1" hangingPunct="1">
              <a:lnSpc>
                <a:spcPct val="125000"/>
              </a:lnSpc>
              <a:buFont typeface="Wingdings" pitchFamily="2" charset="2"/>
              <a:buNone/>
            </a:pPr>
            <a:endParaRPr lang="en-US" sz="2400" dirty="0"/>
          </a:p>
          <a:p>
            <a:pPr indent="-1588"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sz="2400" dirty="0"/>
              <a:t>According to the chain whose synthesis is impaired, the </a:t>
            </a:r>
            <a:r>
              <a:rPr lang="en-US" sz="2400" dirty="0" err="1"/>
              <a:t>thalassaemias</a:t>
            </a:r>
            <a:r>
              <a:rPr lang="en-US" sz="2400" dirty="0"/>
              <a:t> are called α-, β-, γ-, δ -, δβ-, or </a:t>
            </a:r>
            <a:r>
              <a:rPr lang="en-US" sz="2400" dirty="0" err="1"/>
              <a:t>εγδ</a:t>
            </a:r>
            <a:r>
              <a:rPr lang="en-US" sz="2400" dirty="0"/>
              <a:t>β-thalassaemias.</a:t>
            </a:r>
            <a:endParaRPr lang="en-US" sz="2800" dirty="0"/>
          </a:p>
          <a:p>
            <a:pPr eaLnBrk="1" hangingPunct="1">
              <a:lnSpc>
                <a:spcPct val="125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838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Thalassemia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734300" cy="4419600"/>
          </a:xfrm>
        </p:spPr>
        <p:txBody>
          <a:bodyPr>
            <a:normAutofit fontScale="92500"/>
          </a:bodyPr>
          <a:lstStyle/>
          <a:p>
            <a:pPr marL="471487" lvl="1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Absent/decreased production of α-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globin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α-thalassemia</a:t>
            </a:r>
          </a:p>
          <a:p>
            <a:pPr marL="471487" lvl="1" indent="-342900">
              <a:buFont typeface="Wingdings" panose="05000000000000000000" pitchFamily="2" charset="2"/>
              <a:buChar char="§"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1487" lvl="1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Absent/reduced production of β-globin: </a:t>
            </a:r>
            <a:r>
              <a:rPr lang="en-US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β-thalassemia</a:t>
            </a:r>
          </a:p>
          <a:p>
            <a:pPr marL="471487" lvl="1" indent="-342900">
              <a:buFont typeface="Wingdings" panose="05000000000000000000" pitchFamily="2" charset="2"/>
              <a:buChar char="§"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1487" lvl="1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Absent/reduced production of δ- or γ-globin or combined δ + β-globin subunits: </a:t>
            </a:r>
            <a:r>
              <a:rPr lang="en-US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Not clinically significant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71487" lvl="1" indent="-342900">
              <a:buFont typeface="Wingdings" panose="05000000000000000000" pitchFamily="2" charset="2"/>
              <a:buChar char="§"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1487" lvl="1" indent="-342900">
              <a:buFont typeface="Wingdings" panose="05000000000000000000" pitchFamily="2" charset="2"/>
              <a:buChar char="§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Defective production of 2 to 4 different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globin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chains (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δβ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-, 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γδβ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-, and </a:t>
            </a:r>
            <a:r>
              <a:rPr lang="el-GR" sz="2500" dirty="0">
                <a:latin typeface="Calibri" panose="020F0502020204030204" pitchFamily="34" charset="0"/>
                <a:cs typeface="Calibri" panose="020F0502020204030204" pitchFamily="34" charset="0"/>
              </a:rPr>
              <a:t>εγδβ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-thalassemia) are recognized: Complex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thalassemias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thalassemia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7162800" cy="498316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β-</a:t>
            </a:r>
            <a:r>
              <a:rPr lang="en-US" sz="2400" dirty="0" err="1"/>
              <a:t>Thalassemias</a:t>
            </a:r>
            <a:r>
              <a:rPr lang="en-US" sz="2400" dirty="0"/>
              <a:t> are a group of hereditary diseases caused by any of more than 200 point mutations (or rarely by deletions) of the β-globin gene, leading to low or absent production of adult β-globin and an excess of α-globin, causing ineffective erythropoiesis and low or absent production of adult Hb. </a:t>
            </a:r>
          </a:p>
          <a:p>
            <a:endParaRPr lang="en-US" sz="2400" dirty="0"/>
          </a:p>
          <a:p>
            <a:r>
              <a:rPr lang="en-US" sz="2400" dirty="0"/>
              <a:t>Clinically heterogeneous: </a:t>
            </a:r>
          </a:p>
          <a:p>
            <a:pPr lvl="1"/>
            <a:r>
              <a:rPr lang="en-US" sz="2000" dirty="0"/>
              <a:t>genotypic variability variably impair </a:t>
            </a:r>
            <a:r>
              <a:rPr lang="en-US" sz="2000" dirty="0" err="1"/>
              <a:t>globin</a:t>
            </a:r>
            <a:r>
              <a:rPr lang="en-US" sz="2000" dirty="0"/>
              <a:t>-chain synthesis. </a:t>
            </a:r>
          </a:p>
          <a:p>
            <a:pPr lvl="1"/>
            <a:r>
              <a:rPr lang="en-US" sz="2000" dirty="0"/>
              <a:t>genetic modifiers. </a:t>
            </a:r>
          </a:p>
          <a:p>
            <a:endParaRPr lang="en-US" sz="2400" dirty="0"/>
          </a:p>
          <a:p>
            <a:r>
              <a:rPr lang="en-US" sz="2400" dirty="0"/>
              <a:t>Disparity between genotypes and phenotypes is particularly marked in thalassemia intermedia and </a:t>
            </a:r>
            <a:r>
              <a:rPr lang="en-US" sz="2400" dirty="0" err="1"/>
              <a:t>HbE</a:t>
            </a:r>
            <a:r>
              <a:rPr lang="en-US" sz="2400" dirty="0"/>
              <a:t> thalassemia.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3FC66D-6C14-4F8C-A45D-05408E2BFB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7695"/>
          <a:stretch/>
        </p:blipFill>
        <p:spPr>
          <a:xfrm rot="5400000">
            <a:off x="5339941" y="2813459"/>
            <a:ext cx="5938019" cy="1530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305800" cy="1066800"/>
          </a:xfrm>
        </p:spPr>
        <p:txBody>
          <a:bodyPr>
            <a:normAutofit/>
          </a:bodyPr>
          <a:lstStyle/>
          <a:p>
            <a:pPr algn="ctr"/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thalassemia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382000" cy="5029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4200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Equal </a:t>
            </a:r>
            <a:r>
              <a:rPr lang="en-US" sz="42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numbers of </a:t>
            </a:r>
            <a:r>
              <a:rPr lang="en-US" sz="420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Hb</a:t>
            </a:r>
            <a:r>
              <a:rPr lang="en-US" sz="42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alpha &amp; beta chains are necessary for normal function. </a:t>
            </a:r>
            <a:r>
              <a:rPr lang="en-US" sz="420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Hb</a:t>
            </a:r>
            <a:r>
              <a:rPr lang="en-US" sz="42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chain imbalance </a:t>
            </a:r>
            <a:r>
              <a:rPr lang="en-US" sz="420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ie</a:t>
            </a:r>
            <a:r>
              <a:rPr lang="en-US" sz="42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, altered ratio of alpha/Beta proteins destroys red cells thereby producing anemia. </a:t>
            </a:r>
            <a:endParaRPr lang="en-US" sz="4200" dirty="0" smtClean="0"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4200" dirty="0" smtClean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Although </a:t>
            </a:r>
            <a:r>
              <a:rPr lang="en-US" sz="42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there is a dearth of the affected </a:t>
            </a:r>
            <a:r>
              <a:rPr lang="en-US" sz="4200" dirty="0" err="1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Hb</a:t>
            </a:r>
            <a:r>
              <a:rPr lang="en-US" sz="4200" dirty="0"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subunit, the few subunits synthesized are structurally normal.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4114800"/>
            <a:ext cx="8191500" cy="2376339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>
                <a:latin typeface="Arial Nova Light" panose="020B0304020202020204" pitchFamily="34" charset="0"/>
              </a:rPr>
              <a:t>Beta-thalassaemia is a global disease - most prevalent in South Asia, the Far East, the Middle East, and Mediterranean countries. </a:t>
            </a:r>
            <a:br>
              <a:rPr lang="en-US" sz="2400">
                <a:latin typeface="Arial Nova Light" panose="020B0304020202020204" pitchFamily="34" charset="0"/>
              </a:rPr>
            </a:br>
            <a:r>
              <a:rPr lang="en-US" sz="2400">
                <a:latin typeface="Arial Nova Light" panose="020B0304020202020204" pitchFamily="34" charset="0"/>
              </a:rPr>
              <a:t/>
            </a:r>
            <a:br>
              <a:rPr lang="en-US" sz="2400">
                <a:latin typeface="Arial Nova Light" panose="020B0304020202020204" pitchFamily="34" charset="0"/>
              </a:rPr>
            </a:br>
            <a:r>
              <a:rPr lang="en-US" sz="2400">
                <a:latin typeface="Arial Nova Light" panose="020B0304020202020204" pitchFamily="34" charset="0"/>
              </a:rPr>
              <a:t>Distribution is attributed largely to natural selection of heterozygote carriers because of protection against falciparum malaria. </a:t>
            </a:r>
            <a:endParaRPr lang="en-US" sz="16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533400"/>
            <a:ext cx="6629400" cy="3581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600" y="57912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339933"/>
                </a:solidFill>
              </a:rPr>
              <a:t>Beta thalassemia major    </a:t>
            </a:r>
            <a:r>
              <a:rPr lang="en-US" sz="2000" dirty="0">
                <a:solidFill>
                  <a:srgbClr val="00B050"/>
                </a:solidFill>
              </a:rPr>
              <a:t>Thalassemia </a:t>
            </a:r>
            <a:r>
              <a:rPr lang="en-US" sz="2000" dirty="0" err="1">
                <a:solidFill>
                  <a:srgbClr val="00B050"/>
                </a:solidFill>
              </a:rPr>
              <a:t>Intermedia</a:t>
            </a:r>
            <a:r>
              <a:rPr lang="en-US" sz="2000" dirty="0">
                <a:solidFill>
                  <a:srgbClr val="00B050"/>
                </a:solidFill>
              </a:rPr>
              <a:t>    </a:t>
            </a:r>
            <a:r>
              <a:rPr lang="en-US" sz="2000" dirty="0"/>
              <a:t>Beta thalassemia minor</a:t>
            </a:r>
          </a:p>
          <a:p>
            <a:pPr eaLnBrk="1" hangingPunct="1"/>
            <a:r>
              <a:rPr lang="en-US" sz="2000" dirty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38.JPG                                                         00078F60Fang    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4" y="963877"/>
            <a:ext cx="3187824" cy="4930246"/>
          </a:xfrm>
        </p:spPr>
        <p:txBody>
          <a:bodyPr>
            <a:normAutofit/>
          </a:bodyPr>
          <a:lstStyle/>
          <a:p>
            <a:pPr algn="r"/>
            <a:r>
              <a:rPr lang="en-AU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Classification of </a:t>
            </a:r>
            <a:br>
              <a:rPr lang="en-AU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</a:br>
            <a:r>
              <a:rPr lang="en-AU" sz="28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Beta-</a:t>
            </a:r>
            <a:r>
              <a:rPr lang="en-AU" sz="2800" b="1" dirty="0" err="1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Thalassaemias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447" y="0"/>
            <a:ext cx="5412103" cy="685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b="1" u="sng" dirty="0"/>
              <a:t>Traditional </a:t>
            </a:r>
            <a:r>
              <a:rPr lang="en-US" sz="1900" dirty="0"/>
              <a:t>- based on clinical severity:  major, intermedia, or minor.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9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b="1" u="sng" dirty="0"/>
              <a:t>Now</a:t>
            </a:r>
            <a:r>
              <a:rPr lang="en-US" sz="1900" dirty="0"/>
              <a:t> – based on transfusion requirement: Transfusion-dependent </a:t>
            </a:r>
            <a:r>
              <a:rPr lang="en-US" sz="1900" dirty="0" err="1"/>
              <a:t>thalassaemia</a:t>
            </a:r>
            <a:r>
              <a:rPr lang="en-US" sz="1900" dirty="0"/>
              <a:t> (TDT) or Non-transfusion-dependent </a:t>
            </a:r>
            <a:r>
              <a:rPr lang="en-US" sz="1900" dirty="0" err="1"/>
              <a:t>thalassaemia</a:t>
            </a:r>
            <a:r>
              <a:rPr lang="en-US" sz="1900" dirty="0"/>
              <a:t> (NTDT).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9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TDT patients require regular transfusions for survival, starting before age of 2.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9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NTDT patients may need transfusion therapy occasionally or for limited periods of time, especially during periods of growth and development, surgery, or pregnancy.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Transfusion is also offered to patients with NTDT to prevent or manage disease complications.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19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1900" dirty="0"/>
              <a:t>Patients may shift clinically between TDT or NTDT over time. Transfusion requirements should be re-evaluated intermittently.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33400" y="0"/>
            <a:ext cx="8061325" cy="95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762000"/>
            <a:r>
              <a:rPr lang="en-AU" sz="36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Classification of  the </a:t>
            </a:r>
            <a:r>
              <a:rPr lang="en-AU" sz="36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Thalassaemias</a:t>
            </a:r>
            <a:endParaRPr lang="en-AU" sz="36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28600" y="1447800"/>
            <a:ext cx="3352800" cy="47244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534988" indent="-534988" defTabSz="7620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AU" sz="2000" b="1" dirty="0">
                <a:latin typeface="Times New Roman" pitchFamily="18" charset="0"/>
              </a:rPr>
              <a:t>  </a:t>
            </a:r>
            <a:r>
              <a:rPr lang="en-AU" sz="2000" b="1" dirty="0">
                <a:latin typeface="Calibri" pitchFamily="34" charset="0"/>
                <a:cs typeface="Calibri" pitchFamily="34" charset="0"/>
              </a:rPr>
              <a:t>α  </a:t>
            </a:r>
            <a:r>
              <a:rPr lang="en-AU" sz="2000" b="1" dirty="0" err="1">
                <a:latin typeface="Calibri" pitchFamily="34" charset="0"/>
                <a:cs typeface="Calibri" pitchFamily="34" charset="0"/>
              </a:rPr>
              <a:t>thalassaemia</a:t>
            </a:r>
            <a:endParaRPr lang="en-AU" sz="2000" b="1" dirty="0">
              <a:latin typeface="Calibri" pitchFamily="34" charset="0"/>
              <a:cs typeface="Calibri" pitchFamily="34" charset="0"/>
            </a:endParaRPr>
          </a:p>
          <a:p>
            <a:pPr marL="534988" indent="-534988" defTabSz="7620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β</a:t>
            </a:r>
            <a:r>
              <a:rPr lang="en-AU" sz="20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n-AU" sz="2000" b="1" dirty="0" err="1">
                <a:latin typeface="Calibri" pitchFamily="34" charset="0"/>
                <a:cs typeface="Calibri" pitchFamily="34" charset="0"/>
              </a:rPr>
              <a:t>thalassaemia</a:t>
            </a:r>
            <a:endParaRPr lang="en-AU" sz="2000" b="1" dirty="0">
              <a:latin typeface="Calibri" pitchFamily="34" charset="0"/>
              <a:cs typeface="Calibri" pitchFamily="34" charset="0"/>
            </a:endParaRPr>
          </a:p>
          <a:p>
            <a:pPr defTabSz="762000">
              <a:lnSpc>
                <a:spcPct val="130000"/>
              </a:lnSpc>
              <a:spcBef>
                <a:spcPct val="20000"/>
              </a:spcBef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________________________</a:t>
            </a:r>
          </a:p>
          <a:p>
            <a:pPr marL="534988" indent="-534988" defTabSz="7620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000" b="1" dirty="0">
                <a:latin typeface="Calibri" pitchFamily="34" charset="0"/>
                <a:cs typeface="Calibri" pitchFamily="34" charset="0"/>
              </a:rPr>
              <a:t>δβ</a:t>
            </a:r>
            <a:r>
              <a:rPr lang="en-AU" sz="2000" b="1" dirty="0">
                <a:latin typeface="Calibri" pitchFamily="34" charset="0"/>
                <a:cs typeface="Calibri" pitchFamily="34" charset="0"/>
              </a:rPr>
              <a:t>)</a:t>
            </a:r>
            <a:r>
              <a:rPr lang="en-AU" sz="2000" b="1" baseline="30000" dirty="0">
                <a:latin typeface="Calibri" pitchFamily="34" charset="0"/>
                <a:cs typeface="Calibri" pitchFamily="34" charset="0"/>
              </a:rPr>
              <a:t>o</a:t>
            </a:r>
            <a:r>
              <a:rPr lang="en-AU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AU" sz="2000" b="1" dirty="0" err="1">
                <a:latin typeface="Calibri" pitchFamily="34" charset="0"/>
                <a:cs typeface="Calibri" pitchFamily="34" charset="0"/>
              </a:rPr>
              <a:t>thalassaemia</a:t>
            </a:r>
            <a:endParaRPr lang="en-AU" sz="2000" b="1" dirty="0">
              <a:latin typeface="Calibri" pitchFamily="34" charset="0"/>
              <a:cs typeface="Calibri" pitchFamily="34" charset="0"/>
            </a:endParaRPr>
          </a:p>
          <a:p>
            <a:pPr marL="534988" indent="-534988" defTabSz="7620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Hereditary persistence of </a:t>
            </a:r>
            <a:r>
              <a:rPr lang="en-AU" sz="2000" b="1" dirty="0" err="1">
                <a:latin typeface="Calibri" pitchFamily="34" charset="0"/>
                <a:cs typeface="Calibri" pitchFamily="34" charset="0"/>
              </a:rPr>
              <a:t>fetal</a:t>
            </a:r>
            <a:r>
              <a:rPr lang="en-AU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AU" sz="2000" b="1" dirty="0" err="1">
                <a:latin typeface="Calibri" pitchFamily="34" charset="0"/>
                <a:cs typeface="Calibri" pitchFamily="34" charset="0"/>
              </a:rPr>
              <a:t>Hb</a:t>
            </a:r>
            <a:r>
              <a:rPr lang="en-AU" sz="2000" b="1" dirty="0">
                <a:latin typeface="Calibri" pitchFamily="34" charset="0"/>
                <a:cs typeface="Calibri" pitchFamily="34" charset="0"/>
              </a:rPr>
              <a:t>  (HPFH)</a:t>
            </a:r>
          </a:p>
          <a:p>
            <a:pPr marL="534988" indent="-534988" defTabSz="7620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l-GR" sz="2000" b="1" dirty="0">
                <a:latin typeface="Calibri" pitchFamily="34" charset="0"/>
                <a:cs typeface="Calibri" pitchFamily="34" charset="0"/>
              </a:rPr>
              <a:t>δ</a:t>
            </a:r>
            <a:r>
              <a:rPr lang="en-AU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AU" sz="2000" b="1" dirty="0" err="1">
                <a:latin typeface="Calibri" pitchFamily="34" charset="0"/>
                <a:cs typeface="Calibri" pitchFamily="34" charset="0"/>
              </a:rPr>
              <a:t>thalassaemia</a:t>
            </a:r>
            <a:endParaRPr lang="en-AU" sz="2000" b="1" dirty="0">
              <a:latin typeface="Calibri" pitchFamily="34" charset="0"/>
              <a:cs typeface="Calibri" pitchFamily="34" charset="0"/>
            </a:endParaRPr>
          </a:p>
          <a:p>
            <a:pPr marL="534988" indent="-534988" defTabSz="762000">
              <a:lnSpc>
                <a:spcPct val="130000"/>
              </a:lnSpc>
              <a:spcBef>
                <a:spcPct val="20000"/>
              </a:spcBef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________________________</a:t>
            </a:r>
          </a:p>
          <a:p>
            <a:pPr marL="534988" indent="-534988" defTabSz="7620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Sickle beta thalassemia</a:t>
            </a:r>
          </a:p>
          <a:p>
            <a:pPr marL="534988" indent="-534988" defTabSz="762000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AU" sz="2000" b="1" dirty="0">
                <a:latin typeface="Calibri" pitchFamily="34" charset="0"/>
                <a:cs typeface="Calibri" pitchFamily="34" charset="0"/>
              </a:rPr>
              <a:t>E-beta thalassemia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987240"/>
            <a:ext cx="5334000" cy="5645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400" b="1" u="sng" dirty="0"/>
              <a:t>TDT</a:t>
            </a:r>
            <a:r>
              <a:rPr lang="en-US" sz="2000" dirty="0"/>
              <a:t>:	Homozygous </a:t>
            </a:r>
            <a:r>
              <a:rPr lang="el-GR" sz="2000" i="1" dirty="0"/>
              <a:t>β</a:t>
            </a:r>
            <a:r>
              <a:rPr lang="el-GR" sz="2000" baseline="30000" dirty="0"/>
              <a:t>0 </a:t>
            </a:r>
            <a:r>
              <a:rPr lang="en-US" sz="2000" dirty="0"/>
              <a:t> Thalassemia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Compound </a:t>
            </a:r>
            <a:r>
              <a:rPr lang="en-US" sz="2000" dirty="0" err="1"/>
              <a:t>heterogygous</a:t>
            </a:r>
            <a:r>
              <a:rPr lang="en-US" sz="2000" dirty="0"/>
              <a:t> </a:t>
            </a:r>
            <a:r>
              <a:rPr lang="el-GR" sz="2000" i="1" dirty="0"/>
              <a:t>β</a:t>
            </a:r>
            <a:r>
              <a:rPr lang="el-GR" sz="2000" baseline="30000" dirty="0"/>
              <a:t>+</a:t>
            </a:r>
            <a:r>
              <a:rPr lang="el-GR" sz="2000" dirty="0"/>
              <a:t>/</a:t>
            </a:r>
            <a:r>
              <a:rPr lang="el-GR" sz="2000" i="1" dirty="0"/>
              <a:t>β</a:t>
            </a:r>
            <a:r>
              <a:rPr lang="el-GR" sz="2000" baseline="30000" dirty="0"/>
              <a:t>0</a:t>
            </a:r>
            <a:endParaRPr lang="en-US" sz="2000" baseline="30000" dirty="0"/>
          </a:p>
          <a:p>
            <a:pPr>
              <a:lnSpc>
                <a:spcPts val="2900"/>
              </a:lnSpc>
            </a:pPr>
            <a:r>
              <a:rPr lang="en-US" sz="2000" baseline="30000" dirty="0"/>
              <a:t>	</a:t>
            </a:r>
            <a:r>
              <a:rPr lang="en-US" sz="2000" dirty="0"/>
              <a:t>Severe E-Beta thalassemia</a:t>
            </a:r>
          </a:p>
          <a:p>
            <a:pPr>
              <a:lnSpc>
                <a:spcPts val="2900"/>
              </a:lnSpc>
            </a:pP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400" b="1" u="sng" dirty="0"/>
              <a:t>NTDT</a:t>
            </a:r>
            <a:r>
              <a:rPr lang="en-US" sz="2400" dirty="0"/>
              <a:t>	- </a:t>
            </a:r>
            <a:r>
              <a:rPr lang="el-GR" sz="2000" i="1" dirty="0"/>
              <a:t>β</a:t>
            </a:r>
            <a:r>
              <a:rPr lang="el-GR" sz="2000" baseline="30000" dirty="0"/>
              <a:t>+</a:t>
            </a:r>
            <a:r>
              <a:rPr lang="el-GR" sz="2000" dirty="0"/>
              <a:t>/</a:t>
            </a:r>
            <a:r>
              <a:rPr lang="el-GR" sz="2000" i="1" dirty="0"/>
              <a:t>β</a:t>
            </a:r>
            <a:r>
              <a:rPr lang="el-GR" sz="2000" baseline="30000" dirty="0"/>
              <a:t>+</a:t>
            </a:r>
            <a:r>
              <a:rPr lang="el-GR" sz="2000" dirty="0"/>
              <a:t> </a:t>
            </a:r>
            <a:r>
              <a:rPr lang="en-US" sz="2000" dirty="0"/>
              <a:t>thalassemia</a:t>
            </a:r>
          </a:p>
          <a:p>
            <a:pPr>
              <a:lnSpc>
                <a:spcPts val="2900"/>
              </a:lnSpc>
            </a:pPr>
            <a:r>
              <a:rPr lang="en-US" sz="2000" i="1" dirty="0"/>
              <a:t>	-  </a:t>
            </a:r>
            <a:r>
              <a:rPr lang="el-GR" sz="2000" i="1" dirty="0"/>
              <a:t>β</a:t>
            </a:r>
            <a:r>
              <a:rPr lang="el-GR" sz="2000" baseline="30000" dirty="0"/>
              <a:t>+</a:t>
            </a:r>
            <a:r>
              <a:rPr lang="el-GR" sz="2000" dirty="0"/>
              <a:t>/</a:t>
            </a:r>
            <a:r>
              <a:rPr lang="el-GR" sz="2000" i="1" dirty="0"/>
              <a:t>β</a:t>
            </a:r>
            <a:r>
              <a:rPr lang="el-GR" sz="2000" baseline="30000" dirty="0"/>
              <a:t>0</a:t>
            </a:r>
            <a:r>
              <a:rPr lang="el-GR" sz="2000" dirty="0"/>
              <a:t> </a:t>
            </a:r>
            <a:r>
              <a:rPr lang="en-US" sz="2000" dirty="0"/>
              <a:t>thalassemia</a:t>
            </a:r>
          </a:p>
          <a:p>
            <a:pPr>
              <a:lnSpc>
                <a:spcPts val="2900"/>
              </a:lnSpc>
            </a:pPr>
            <a:r>
              <a:rPr lang="en-US" sz="2000" i="1" dirty="0"/>
              <a:t>	-  </a:t>
            </a:r>
            <a:r>
              <a:rPr lang="el-GR" sz="2000" i="1" dirty="0"/>
              <a:t>β</a:t>
            </a:r>
            <a:r>
              <a:rPr lang="el-GR" sz="2000" dirty="0"/>
              <a:t>-</a:t>
            </a:r>
            <a:r>
              <a:rPr lang="en-US" sz="2000" dirty="0" err="1"/>
              <a:t>thal</a:t>
            </a:r>
            <a:r>
              <a:rPr lang="en-US" sz="2000" dirty="0"/>
              <a:t>/</a:t>
            </a:r>
            <a:r>
              <a:rPr lang="en-US" sz="2000" dirty="0" err="1"/>
              <a:t>HbE</a:t>
            </a:r>
            <a:r>
              <a:rPr lang="en-US" sz="2000" dirty="0"/>
              <a:t> (E-beta thalassemia)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- homozygous </a:t>
            </a:r>
            <a:r>
              <a:rPr lang="el-GR" sz="2000" i="1" dirty="0"/>
              <a:t>β</a:t>
            </a:r>
            <a:r>
              <a:rPr lang="el-GR" sz="2000" dirty="0"/>
              <a:t>-</a:t>
            </a:r>
            <a:r>
              <a:rPr lang="en-US" sz="2000" dirty="0"/>
              <a:t>  </a:t>
            </a:r>
            <a:r>
              <a:rPr lang="en-US" sz="2000" dirty="0" err="1"/>
              <a:t>thal</a:t>
            </a:r>
            <a:r>
              <a:rPr lang="en-US" sz="2000" dirty="0"/>
              <a:t>/HPFH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- homozygous </a:t>
            </a:r>
            <a:r>
              <a:rPr lang="el-GR" sz="2000" i="1" dirty="0"/>
              <a:t>β</a:t>
            </a:r>
            <a:r>
              <a:rPr lang="el-GR" sz="2000" baseline="30000" dirty="0"/>
              <a:t>+</a:t>
            </a:r>
            <a:r>
              <a:rPr lang="el-GR" sz="2000" dirty="0"/>
              <a:t> </a:t>
            </a:r>
            <a:r>
              <a:rPr lang="en-US" sz="2000" dirty="0" err="1"/>
              <a:t>thal</a:t>
            </a:r>
            <a:r>
              <a:rPr lang="en-US" sz="2000" dirty="0"/>
              <a:t>/</a:t>
            </a:r>
            <a:r>
              <a:rPr lang="el-GR" sz="2000" i="1" dirty="0"/>
              <a:t>α</a:t>
            </a:r>
            <a:r>
              <a:rPr lang="el-GR" sz="2000" dirty="0"/>
              <a:t>-</a:t>
            </a:r>
            <a:r>
              <a:rPr lang="en-US" sz="2000" dirty="0" err="1"/>
              <a:t>thal</a:t>
            </a:r>
            <a:endParaRPr lang="en-US" sz="2000" dirty="0"/>
          </a:p>
          <a:p>
            <a:pPr lvl="1">
              <a:lnSpc>
                <a:spcPts val="2900"/>
              </a:lnSpc>
            </a:pPr>
            <a:r>
              <a:rPr lang="en-US" dirty="0"/>
              <a:t>(ex. </a:t>
            </a:r>
            <a:r>
              <a:rPr lang="el-GR" i="1" dirty="0"/>
              <a:t>β</a:t>
            </a:r>
            <a:r>
              <a:rPr lang="el-GR" baseline="30000" dirty="0"/>
              <a:t>+</a:t>
            </a:r>
            <a:r>
              <a:rPr lang="el-GR" dirty="0"/>
              <a:t>/</a:t>
            </a:r>
            <a:r>
              <a:rPr lang="el-GR" i="1" dirty="0"/>
              <a:t>β</a:t>
            </a:r>
            <a:r>
              <a:rPr lang="el-GR" baseline="30000" dirty="0"/>
              <a:t>+</a:t>
            </a:r>
            <a:r>
              <a:rPr lang="el-GR" dirty="0"/>
              <a:t> </a:t>
            </a:r>
            <a:r>
              <a:rPr lang="en-US" dirty="0"/>
              <a:t>with −</a:t>
            </a:r>
            <a:r>
              <a:rPr lang="el-GR" i="1" dirty="0"/>
              <a:t>α</a:t>
            </a:r>
            <a:r>
              <a:rPr lang="el-GR" dirty="0"/>
              <a:t>/−</a:t>
            </a:r>
            <a:r>
              <a:rPr lang="el-GR" i="1" dirty="0"/>
              <a:t>α</a:t>
            </a:r>
            <a:r>
              <a:rPr lang="el-GR" dirty="0"/>
              <a:t>, −−/</a:t>
            </a:r>
            <a:r>
              <a:rPr lang="el-GR" i="1" dirty="0"/>
              <a:t>αα</a:t>
            </a:r>
            <a:r>
              <a:rPr lang="el-GR" dirty="0"/>
              <a:t>, −</a:t>
            </a:r>
            <a:r>
              <a:rPr lang="el-GR" i="1" dirty="0"/>
              <a:t>α</a:t>
            </a:r>
            <a:r>
              <a:rPr lang="el-GR" dirty="0"/>
              <a:t>/</a:t>
            </a:r>
            <a:r>
              <a:rPr lang="el-GR" i="1" dirty="0"/>
              <a:t>αα</a:t>
            </a:r>
            <a:r>
              <a:rPr lang="el-GR" dirty="0"/>
              <a:t>, </a:t>
            </a:r>
            <a:r>
              <a:rPr lang="en-US" dirty="0"/>
              <a:t>or −−/−</a:t>
            </a:r>
            <a:r>
              <a:rPr lang="el-GR" i="1" dirty="0"/>
              <a:t>α</a:t>
            </a:r>
            <a:r>
              <a:rPr lang="el-GR" dirty="0"/>
              <a:t>)</a:t>
            </a:r>
            <a:endParaRPr lang="en-US" dirty="0"/>
          </a:p>
          <a:p>
            <a:pPr>
              <a:lnSpc>
                <a:spcPts val="2900"/>
              </a:lnSpc>
            </a:pPr>
            <a:r>
              <a:rPr lang="en-US" sz="2000" dirty="0"/>
              <a:t>	-heterozygous </a:t>
            </a:r>
            <a:r>
              <a:rPr lang="el-GR" sz="2000" i="1" dirty="0"/>
              <a:t>β</a:t>
            </a:r>
            <a:r>
              <a:rPr lang="el-GR" sz="2000" dirty="0"/>
              <a:t>-</a:t>
            </a:r>
            <a:r>
              <a:rPr lang="en-US" sz="2000" dirty="0" err="1"/>
              <a:t>thal</a:t>
            </a:r>
            <a:r>
              <a:rPr lang="en-US" sz="2000" dirty="0"/>
              <a:t>/ excess </a:t>
            </a:r>
            <a:r>
              <a:rPr lang="el-GR" sz="2000" i="1" dirty="0"/>
              <a:t>α</a:t>
            </a:r>
            <a:r>
              <a:rPr lang="el-GR" sz="2000" dirty="0"/>
              <a:t> </a:t>
            </a:r>
            <a:r>
              <a:rPr lang="en-US" sz="2000" dirty="0"/>
              <a:t>genes 		</a:t>
            </a:r>
            <a:r>
              <a:rPr lang="en-US" dirty="0"/>
              <a:t>(ex. </a:t>
            </a:r>
            <a:r>
              <a:rPr lang="el-GR" i="1" dirty="0"/>
              <a:t>αα</a:t>
            </a:r>
            <a:r>
              <a:rPr lang="el-GR" dirty="0"/>
              <a:t>/</a:t>
            </a:r>
            <a:r>
              <a:rPr lang="el-GR" i="1" dirty="0"/>
              <a:t>ααα</a:t>
            </a:r>
            <a:r>
              <a:rPr lang="en-US" dirty="0"/>
              <a:t>)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- Dominant forms of </a:t>
            </a:r>
            <a:r>
              <a:rPr lang="el-GR" sz="2000" i="1" dirty="0"/>
              <a:t>β</a:t>
            </a:r>
            <a:r>
              <a:rPr lang="el-GR" sz="2000" dirty="0"/>
              <a:t>-</a:t>
            </a:r>
            <a:r>
              <a:rPr lang="en-US" sz="2000" dirty="0"/>
              <a:t>thalassemia</a:t>
            </a:r>
          </a:p>
          <a:p>
            <a:pPr>
              <a:lnSpc>
                <a:spcPts val="2900"/>
              </a:lnSpc>
            </a:pPr>
            <a:r>
              <a:rPr lang="en-US" sz="2000" dirty="0"/>
              <a:t>	- </a:t>
            </a:r>
            <a:r>
              <a:rPr lang="en-US" sz="2000" dirty="0" err="1"/>
              <a:t>HbH</a:t>
            </a:r>
            <a:endParaRPr lang="en-US" sz="2000" dirty="0"/>
          </a:p>
          <a:p>
            <a:pPr>
              <a:lnSpc>
                <a:spcPts val="2900"/>
              </a:lnSpc>
            </a:pPr>
            <a:r>
              <a:rPr lang="en-US" sz="2000" dirty="0"/>
              <a:t>	- E-beta thalassemia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62803"/>
            <a:ext cx="8382000" cy="780197"/>
          </a:xfrm>
        </p:spPr>
        <p:txBody>
          <a:bodyPr/>
          <a:lstStyle/>
          <a:p>
            <a:pPr eaLnBrk="1" hangingPunct="1"/>
            <a:r>
              <a:rPr lang="en-GB" dirty="0"/>
              <a:t>Determinants of disease severity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6775" y="13716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</a:pPr>
            <a:r>
              <a:rPr lang="en-GB" sz="2400" dirty="0"/>
              <a:t>Molecular factors</a:t>
            </a:r>
          </a:p>
          <a:p>
            <a:pPr lvl="1" eaLnBrk="1" hangingPunct="1"/>
            <a:r>
              <a:rPr lang="en-GB" sz="2000" dirty="0"/>
              <a:t>inheritance of a mild or silent β-chain mutation</a:t>
            </a:r>
          </a:p>
          <a:p>
            <a:pPr lvl="1" eaLnBrk="1" hangingPunct="1"/>
            <a:r>
              <a:rPr lang="en-GB" sz="2000" dirty="0">
                <a:sym typeface="Symbol" pitchFamily="18" charset="2"/>
              </a:rPr>
              <a:t>presence of a polymorphism for the enzyme Xmn-1 in the </a:t>
            </a:r>
            <a:br>
              <a:rPr lang="en-GB" sz="2000" dirty="0">
                <a:sym typeface="Symbol" pitchFamily="18" charset="2"/>
              </a:rPr>
            </a:br>
            <a:r>
              <a:rPr lang="en-GB" sz="2000" dirty="0">
                <a:sym typeface="Symbol" pitchFamily="18" charset="2"/>
              </a:rPr>
              <a:t>G-promoter region, associated with increased </a:t>
            </a:r>
            <a:r>
              <a:rPr lang="en-GB" sz="2000" dirty="0" err="1">
                <a:sym typeface="Symbol" pitchFamily="18" charset="2"/>
              </a:rPr>
              <a:t>HbF</a:t>
            </a:r>
            <a:endParaRPr lang="en-GB" sz="2000" dirty="0">
              <a:sym typeface="Symbol" pitchFamily="18" charset="2"/>
            </a:endParaRPr>
          </a:p>
          <a:p>
            <a:pPr lvl="1" eaLnBrk="1" hangingPunct="1"/>
            <a:r>
              <a:rPr lang="en-GB" sz="2000" dirty="0">
                <a:sym typeface="Symbol" pitchFamily="18" charset="2"/>
              </a:rPr>
              <a:t>co-inheritance of -</a:t>
            </a:r>
            <a:r>
              <a:rPr lang="en-GB" sz="2000" dirty="0" err="1">
                <a:sym typeface="Symbol" pitchFamily="18" charset="2"/>
              </a:rPr>
              <a:t>thalassaemia</a:t>
            </a:r>
            <a:endParaRPr lang="en-GB" sz="2000" dirty="0">
              <a:sym typeface="Symbol" pitchFamily="18" charset="2"/>
            </a:endParaRPr>
          </a:p>
          <a:p>
            <a:pPr lvl="1" eaLnBrk="1" hangingPunct="1"/>
            <a:r>
              <a:rPr lang="en-GB" sz="2000" dirty="0"/>
              <a:t>increased production of </a:t>
            </a:r>
            <a:r>
              <a:rPr lang="en-GB" sz="2000" dirty="0">
                <a:sym typeface="Symbol" pitchFamily="18" charset="2"/>
              </a:rPr>
              <a:t></a:t>
            </a:r>
            <a:r>
              <a:rPr lang="en-GB" sz="2000" dirty="0"/>
              <a:t>-</a:t>
            </a:r>
            <a:r>
              <a:rPr lang="en-GB" sz="2000" dirty="0" err="1"/>
              <a:t>globin</a:t>
            </a:r>
            <a:r>
              <a:rPr lang="en-GB" sz="2000" dirty="0"/>
              <a:t> chains by </a:t>
            </a:r>
            <a:r>
              <a:rPr lang="en-GB" sz="2000" dirty="0" err="1"/>
              <a:t>triplicated</a:t>
            </a:r>
            <a:r>
              <a:rPr lang="en-GB" sz="2000" dirty="0"/>
              <a:t> or </a:t>
            </a:r>
            <a:r>
              <a:rPr lang="en-GB" sz="2000" dirty="0" err="1"/>
              <a:t>quaduplicated</a:t>
            </a:r>
            <a:r>
              <a:rPr lang="en-GB" sz="2000" dirty="0"/>
              <a:t> </a:t>
            </a:r>
            <a:r>
              <a:rPr lang="en-GB" sz="2000" dirty="0">
                <a:sym typeface="Symbol" pitchFamily="18" charset="2"/>
              </a:rPr>
              <a:t>-</a:t>
            </a:r>
            <a:r>
              <a:rPr lang="en-GB" sz="2000" dirty="0"/>
              <a:t>genotype associated to β-</a:t>
            </a:r>
            <a:r>
              <a:rPr lang="en-GB" sz="2000" dirty="0" err="1"/>
              <a:t>heterozygosity</a:t>
            </a:r>
            <a:r>
              <a:rPr lang="en-GB" sz="2000" dirty="0"/>
              <a:t>; also from interaction of β- and </a:t>
            </a:r>
            <a:r>
              <a:rPr lang="en-GB" sz="2000" dirty="0" err="1"/>
              <a:t>δβ-thalassaemia</a:t>
            </a:r>
            <a:endParaRPr lang="en-GB" sz="2000" dirty="0"/>
          </a:p>
          <a:p>
            <a:pPr eaLnBrk="1" hangingPunct="1">
              <a:buClr>
                <a:srgbClr val="C00000"/>
              </a:buClr>
            </a:pPr>
            <a:r>
              <a:rPr lang="en-GB" sz="2400" dirty="0"/>
              <a:t>Environmental factors may influence severity of symptoms, e.g.</a:t>
            </a:r>
          </a:p>
          <a:p>
            <a:pPr lvl="1" eaLnBrk="1" hangingPunct="1"/>
            <a:r>
              <a:rPr lang="en-GB" sz="2000" dirty="0"/>
              <a:t>social conditions</a:t>
            </a:r>
          </a:p>
          <a:p>
            <a:pPr lvl="1" eaLnBrk="1" hangingPunct="1"/>
            <a:r>
              <a:rPr lang="en-GB" sz="2000" dirty="0"/>
              <a:t>nutrition</a:t>
            </a:r>
          </a:p>
          <a:p>
            <a:pPr lvl="1" eaLnBrk="1" hangingPunct="1"/>
            <a:r>
              <a:rPr lang="en-GB" sz="2000" dirty="0"/>
              <a:t>availability of medical care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81575" y="6583363"/>
            <a:ext cx="416560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>
                <a:cs typeface="Arial" charset="0"/>
              </a:rPr>
              <a:t>Taher A, et al. Blood Cells Mol Dis. 2006;37:12-20.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aspect: β-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thalassaemia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endParaRPr lang="en-US" dirty="0" smtClean="0">
              <a:latin typeface="Arial Nova Light" panose="020B0304020202020204" pitchFamily="34" charset="0"/>
            </a:endParaRPr>
          </a:p>
          <a:p>
            <a:r>
              <a:rPr lang="en-US" dirty="0" smtClean="0">
                <a:latin typeface="Arial Nova Light" panose="020B0304020202020204" pitchFamily="34" charset="0"/>
              </a:rPr>
              <a:t>Presents between 6 </a:t>
            </a:r>
            <a:r>
              <a:rPr lang="en-US" dirty="0">
                <a:latin typeface="Arial Nova Light" panose="020B0304020202020204" pitchFamily="34" charset="0"/>
              </a:rPr>
              <a:t>and 24 months with severe </a:t>
            </a:r>
            <a:r>
              <a:rPr lang="en-US" dirty="0" err="1">
                <a:latin typeface="Arial Nova Light" panose="020B0304020202020204" pitchFamily="34" charset="0"/>
              </a:rPr>
              <a:t>anaemia</a:t>
            </a:r>
            <a:r>
              <a:rPr lang="en-US" dirty="0">
                <a:latin typeface="Arial Nova Light" panose="020B0304020202020204" pitchFamily="34" charset="0"/>
              </a:rPr>
              <a:t>, mild jaundice, and </a:t>
            </a:r>
            <a:r>
              <a:rPr lang="en-US" dirty="0" err="1">
                <a:latin typeface="Arial Nova Light" panose="020B0304020202020204" pitchFamily="34" charset="0"/>
              </a:rPr>
              <a:t>hepatosplenomegaly</a:t>
            </a:r>
            <a:r>
              <a:rPr lang="en-US" dirty="0">
                <a:latin typeface="Arial Nova Light" panose="020B0304020202020204" pitchFamily="34" charset="0"/>
              </a:rPr>
              <a:t>. </a:t>
            </a:r>
            <a:endParaRPr lang="en-US" dirty="0" smtClean="0">
              <a:latin typeface="Arial Nova Light" panose="020B0304020202020204" pitchFamily="34" charset="0"/>
            </a:endParaRPr>
          </a:p>
          <a:p>
            <a:r>
              <a:rPr lang="en-US" dirty="0" smtClean="0">
                <a:latin typeface="Arial Nova Light" panose="020B0304020202020204" pitchFamily="34" charset="0"/>
              </a:rPr>
              <a:t>Affected </a:t>
            </a:r>
            <a:r>
              <a:rPr lang="en-US" dirty="0">
                <a:latin typeface="Arial Nova Light" panose="020B0304020202020204" pitchFamily="34" charset="0"/>
              </a:rPr>
              <a:t>infants fail to thrive. </a:t>
            </a:r>
            <a:r>
              <a:rPr lang="en-US" dirty="0" smtClean="0">
                <a:latin typeface="Arial Nova Light" panose="020B0304020202020204" pitchFamily="34" charset="0"/>
              </a:rPr>
              <a:t>Have feeding </a:t>
            </a:r>
            <a:r>
              <a:rPr lang="en-US" dirty="0">
                <a:latin typeface="Arial Nova Light" panose="020B0304020202020204" pitchFamily="34" charset="0"/>
              </a:rPr>
              <a:t>problems, </a:t>
            </a:r>
            <a:r>
              <a:rPr lang="en-US" dirty="0" smtClean="0">
                <a:latin typeface="Arial Nova Light" panose="020B0304020202020204" pitchFamily="34" charset="0"/>
              </a:rPr>
              <a:t>irritable, </a:t>
            </a:r>
            <a:r>
              <a:rPr lang="en-US" dirty="0">
                <a:latin typeface="Arial Nova Light" panose="020B0304020202020204" pitchFamily="34" charset="0"/>
              </a:rPr>
              <a:t>recurrent </a:t>
            </a:r>
            <a:r>
              <a:rPr lang="en-US" dirty="0" smtClean="0">
                <a:latin typeface="Arial Nova Light" panose="020B0304020202020204" pitchFamily="34" charset="0"/>
              </a:rPr>
              <a:t>fever, </a:t>
            </a:r>
            <a:r>
              <a:rPr lang="en-US" dirty="0">
                <a:latin typeface="Arial Nova Light" panose="020B0304020202020204" pitchFamily="34" charset="0"/>
              </a:rPr>
              <a:t>and progressive enlargement of the </a:t>
            </a:r>
            <a:r>
              <a:rPr lang="en-US" dirty="0" smtClean="0">
                <a:latin typeface="Arial Nova Light" panose="020B0304020202020204" pitchFamily="34" charset="0"/>
              </a:rPr>
              <a:t>abdomen. </a:t>
            </a:r>
          </a:p>
          <a:p>
            <a:r>
              <a:rPr lang="en-US" dirty="0" smtClean="0">
                <a:latin typeface="Arial Nova Light" panose="020B0304020202020204" pitchFamily="34" charset="0"/>
              </a:rPr>
              <a:t>Patients </a:t>
            </a:r>
            <a:r>
              <a:rPr lang="en-US" dirty="0">
                <a:latin typeface="Arial Nova Light" panose="020B0304020202020204" pitchFamily="34" charset="0"/>
              </a:rPr>
              <a:t>who are untreated or poorly transfused, the clinical picture is </a:t>
            </a:r>
            <a:r>
              <a:rPr lang="en-US" dirty="0" err="1">
                <a:latin typeface="Arial Nova Light" panose="020B0304020202020204" pitchFamily="34" charset="0"/>
              </a:rPr>
              <a:t>characterised</a:t>
            </a:r>
            <a:r>
              <a:rPr lang="en-US" dirty="0">
                <a:latin typeface="Arial Nova Light" panose="020B0304020202020204" pitchFamily="34" charset="0"/>
              </a:rPr>
              <a:t> by growth retardation, pallor, jaundice, poor musculature, </a:t>
            </a:r>
            <a:r>
              <a:rPr lang="en-US" dirty="0" err="1">
                <a:latin typeface="Arial Nova Light" panose="020B0304020202020204" pitchFamily="34" charset="0"/>
              </a:rPr>
              <a:t>hepatosplenomegaly</a:t>
            </a:r>
            <a:r>
              <a:rPr lang="en-US" dirty="0">
                <a:latin typeface="Arial Nova Light" panose="020B0304020202020204" pitchFamily="34" charset="0"/>
              </a:rPr>
              <a:t>, leg ulcers, development of masses from EMH, and skeletal </a:t>
            </a:r>
            <a:r>
              <a:rPr lang="en-US" dirty="0" smtClean="0">
                <a:latin typeface="Arial Nova Light" panose="020B0304020202020204" pitchFamily="34" charset="0"/>
              </a:rPr>
              <a:t>changes. </a:t>
            </a:r>
            <a:endParaRPr lang="en-US" dirty="0">
              <a:latin typeface="Arial Nova Light" panose="020B0304020202020204" pitchFamily="34" charset="0"/>
            </a:endParaRPr>
          </a:p>
          <a:p>
            <a:r>
              <a:rPr lang="en-US" dirty="0">
                <a:latin typeface="Arial Nova Light" panose="020B0304020202020204" pitchFamily="34" charset="0"/>
              </a:rPr>
              <a:t>Skeletal changes include leg bone deformities and typical craniofacial changes: </a:t>
            </a:r>
            <a:r>
              <a:rPr lang="en-US" dirty="0" err="1">
                <a:latin typeface="Arial Nova Light" panose="020B0304020202020204" pitchFamily="34" charset="0"/>
              </a:rPr>
              <a:t>thalassaemic</a:t>
            </a:r>
            <a:r>
              <a:rPr lang="en-US" dirty="0">
                <a:latin typeface="Arial Nova Light" panose="020B0304020202020204" pitchFamily="34" charset="0"/>
              </a:rPr>
              <a:t> facie, which tends to expose the upper teeth. </a:t>
            </a:r>
          </a:p>
          <a:p>
            <a:r>
              <a:rPr lang="en-US" dirty="0">
                <a:latin typeface="Arial Nova Light" panose="020B0304020202020204" pitchFamily="34" charset="0"/>
              </a:rPr>
              <a:t>If a chronic transfusion regimen is not started, patients with </a:t>
            </a:r>
            <a:r>
              <a:rPr lang="en-US" dirty="0" err="1">
                <a:latin typeface="Arial Nova Light" panose="020B0304020202020204" pitchFamily="34" charset="0"/>
              </a:rPr>
              <a:t>thalassaemia</a:t>
            </a:r>
            <a:r>
              <a:rPr lang="en-US" dirty="0">
                <a:latin typeface="Arial Nova Light" panose="020B0304020202020204" pitchFamily="34" charset="0"/>
              </a:rPr>
              <a:t> major usually die within the first few years of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14350" y="1825625"/>
            <a:ext cx="82550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6075" indent="-346075">
              <a:spcBef>
                <a:spcPct val="20000"/>
              </a:spcBef>
              <a:buClr>
                <a:srgbClr val="C0000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“Highly diverse” group of β-thalassemia syndromes where </a:t>
            </a:r>
            <a:r>
              <a:rPr lang="en-GB" sz="2000" dirty="0" smtClean="0">
                <a:cs typeface="Arial" charset="0"/>
              </a:rPr>
              <a:t>RBCs </a:t>
            </a:r>
            <a:r>
              <a:rPr lang="en-GB" sz="2000" dirty="0">
                <a:cs typeface="Arial" charset="0"/>
              </a:rPr>
              <a:t>are sufficiently short-lived to cause </a:t>
            </a:r>
            <a:r>
              <a:rPr lang="en-GB" sz="2000" dirty="0" err="1">
                <a:cs typeface="Arial" charset="0"/>
              </a:rPr>
              <a:t>anemia</a:t>
            </a:r>
            <a:r>
              <a:rPr lang="en-GB" sz="2000" dirty="0">
                <a:cs typeface="Arial" charset="0"/>
              </a:rPr>
              <a:t> but not necessarily the need for regular blood transfusions.</a:t>
            </a:r>
          </a:p>
          <a:p>
            <a:pPr marL="346075" indent="-346075">
              <a:spcBef>
                <a:spcPct val="20000"/>
              </a:spcBef>
              <a:buClr>
                <a:srgbClr val="C0000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Clinical phenotypes lie in severity between those of β-thalassemia minor and β-thalassemia major (TM).</a:t>
            </a:r>
          </a:p>
          <a:p>
            <a:pPr marL="346075" indent="-346075">
              <a:spcBef>
                <a:spcPct val="20000"/>
              </a:spcBef>
              <a:buClr>
                <a:srgbClr val="C0000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Arises from defective gene(s) leading to partial suppression of </a:t>
            </a:r>
            <a:br>
              <a:rPr lang="en-GB" sz="2000" dirty="0">
                <a:cs typeface="Arial" charset="0"/>
              </a:rPr>
            </a:br>
            <a:r>
              <a:rPr lang="en-GB" sz="2000" dirty="0">
                <a:cs typeface="Arial" charset="0"/>
              </a:rPr>
              <a:t>β-</a:t>
            </a:r>
            <a:r>
              <a:rPr lang="en-GB" sz="2000" dirty="0" err="1">
                <a:cs typeface="Arial" charset="0"/>
              </a:rPr>
              <a:t>globin</a:t>
            </a:r>
            <a:r>
              <a:rPr lang="en-GB" sz="2000" dirty="0">
                <a:cs typeface="Arial" charset="0"/>
              </a:rPr>
              <a:t> protein production</a:t>
            </a:r>
            <a:r>
              <a:rPr lang="en-GB" sz="2000" dirty="0" smtClean="0">
                <a:cs typeface="Arial" charset="0"/>
              </a:rPr>
              <a:t>. </a:t>
            </a:r>
            <a:endParaRPr lang="en-US" sz="2000" dirty="0" smtClean="0"/>
          </a:p>
          <a:p>
            <a:pPr marL="346075" indent="-346075">
              <a:spcBef>
                <a:spcPct val="20000"/>
              </a:spcBef>
              <a:buClr>
                <a:srgbClr val="C00000"/>
              </a:buClr>
              <a:buFont typeface="Arial" charset="0"/>
              <a:buChar char="●"/>
            </a:pPr>
            <a:endParaRPr lang="en-GB" sz="2000" dirty="0">
              <a:cs typeface="Arial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43000" y="4845050"/>
            <a:ext cx="6840538" cy="503238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178300" y="5346700"/>
            <a:ext cx="426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cs typeface="Arial" charset="0"/>
              </a:rPr>
              <a:t>Presentation at age 2–6 years</a:t>
            </a:r>
          </a:p>
          <a:p>
            <a:pPr marL="1588" lvl="1" algn="r"/>
            <a:r>
              <a:rPr lang="en-GB">
                <a:cs typeface="Arial" charset="0"/>
              </a:rPr>
              <a:t>Retarded growth and development</a:t>
            </a:r>
          </a:p>
          <a:p>
            <a:pPr algn="r"/>
            <a:endParaRPr lang="en-GB">
              <a:cs typeface="Arial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31850" y="5348288"/>
            <a:ext cx="32051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cs typeface="Arial" charset="0"/>
              </a:rPr>
              <a:t>Completely asymptomatic </a:t>
            </a:r>
            <a:br>
              <a:rPr lang="en-GB">
                <a:cs typeface="Arial" charset="0"/>
              </a:rPr>
            </a:br>
            <a:r>
              <a:rPr lang="en-GB">
                <a:cs typeface="Arial" charset="0"/>
              </a:rPr>
              <a:t>until adult life</a:t>
            </a:r>
          </a:p>
          <a:p>
            <a:endParaRPr lang="en-GB">
              <a:cs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7200" y="6400800"/>
            <a:ext cx="868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dirty="0">
                <a:cs typeface="Arial" charset="0"/>
              </a:rPr>
              <a:t> </a:t>
            </a:r>
            <a:r>
              <a:rPr lang="en-GB" sz="1200" dirty="0" err="1">
                <a:cs typeface="Arial" charset="0"/>
              </a:rPr>
              <a:t>Taher</a:t>
            </a:r>
            <a:r>
              <a:rPr lang="en-GB" sz="1200" dirty="0">
                <a:cs typeface="Arial" charset="0"/>
              </a:rPr>
              <a:t> A, et al. Blood Cells Mol Dis. 2006;37:12-20.</a:t>
            </a:r>
            <a:br>
              <a:rPr lang="en-GB" sz="1200" dirty="0">
                <a:cs typeface="Arial" charset="0"/>
              </a:rPr>
            </a:br>
            <a:r>
              <a:rPr lang="en-GB" sz="1200" dirty="0"/>
              <a:t>Guidelines for the clinical management of </a:t>
            </a:r>
            <a:r>
              <a:rPr lang="en-GB" sz="1200" dirty="0" err="1"/>
              <a:t>thalassaemia</a:t>
            </a:r>
            <a:r>
              <a:rPr lang="en-GB" sz="1200" dirty="0"/>
              <a:t>. 2nd rev ed. TIF 2008.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>
                <a:cs typeface="Arial" charset="0"/>
              </a:rPr>
              <a:t>β-T</a:t>
            </a:r>
            <a:r>
              <a:rPr lang="en-GB" dirty="0"/>
              <a:t>halassemia </a:t>
            </a:r>
            <a:r>
              <a:rPr lang="en-GB" dirty="0" err="1"/>
              <a:t>intermedia</a:t>
            </a:r>
            <a:r>
              <a:rPr lang="en-GB" dirty="0"/>
              <a:t> </a:t>
            </a:r>
          </a:p>
        </p:txBody>
      </p:sp>
      <p:sp>
        <p:nvSpPr>
          <p:cNvPr id="24584" name="Rechthoek 7"/>
          <p:cNvSpPr>
            <a:spLocks noChangeArrowheads="1"/>
          </p:cNvSpPr>
          <p:nvPr/>
        </p:nvSpPr>
        <p:spPr bwMode="auto">
          <a:xfrm>
            <a:off x="7512050" y="4475163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cs typeface="Arial" charset="0"/>
              </a:rPr>
              <a:t>Severe</a:t>
            </a:r>
            <a:endParaRPr lang="en-GB" sz="1600" b="1">
              <a:solidFill>
                <a:srgbClr val="A0C0E0"/>
              </a:solidFill>
              <a:cs typeface="Arial" charset="0"/>
            </a:endParaRPr>
          </a:p>
        </p:txBody>
      </p:sp>
      <p:sp>
        <p:nvSpPr>
          <p:cNvPr id="24585" name="Rechthoek 8"/>
          <p:cNvSpPr>
            <a:spLocks noChangeArrowheads="1"/>
          </p:cNvSpPr>
          <p:nvPr/>
        </p:nvSpPr>
        <p:spPr bwMode="auto">
          <a:xfrm>
            <a:off x="831850" y="44751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cs typeface="Arial" charset="0"/>
              </a:rPr>
              <a:t>Mild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458200" cy="762000"/>
          </a:xfrm>
        </p:spPr>
        <p:txBody>
          <a:bodyPr>
            <a:normAutofit/>
          </a:bodyPr>
          <a:lstStyle/>
          <a:p>
            <a:r>
              <a:rPr lang="en-US" sz="3600" dirty="0"/>
              <a:t>Clinical aspect: β-</a:t>
            </a:r>
            <a:r>
              <a:rPr lang="en-US" sz="3600" dirty="0" err="1"/>
              <a:t>thalassaemia</a:t>
            </a:r>
            <a:r>
              <a:rPr lang="en-US" sz="3600" dirty="0"/>
              <a:t> </a:t>
            </a:r>
            <a:r>
              <a:rPr lang="en-US" sz="3600" dirty="0" err="1"/>
              <a:t>intermedia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At </a:t>
            </a:r>
            <a:r>
              <a:rPr lang="en-US" dirty="0"/>
              <a:t>the severe end of the clinical spectrum, </a:t>
            </a:r>
            <a:r>
              <a:rPr lang="en-US" dirty="0" smtClean="0"/>
              <a:t>patients are capable </a:t>
            </a:r>
            <a:r>
              <a:rPr lang="en-US" dirty="0"/>
              <a:t>of surviving without regular </a:t>
            </a:r>
            <a:r>
              <a:rPr lang="en-US" dirty="0" smtClean="0"/>
              <a:t>transfusion</a:t>
            </a:r>
            <a:r>
              <a:rPr lang="en-US" dirty="0"/>
              <a:t>, </a:t>
            </a:r>
            <a:r>
              <a:rPr lang="en-US" dirty="0" smtClean="0"/>
              <a:t>but with retarded growth </a:t>
            </a:r>
            <a:r>
              <a:rPr lang="en-US" dirty="0"/>
              <a:t>and </a:t>
            </a:r>
            <a:r>
              <a:rPr lang="en-US" dirty="0" smtClean="0"/>
              <a:t>development. </a:t>
            </a:r>
          </a:p>
          <a:p>
            <a:r>
              <a:rPr lang="en-US" dirty="0" smtClean="0"/>
              <a:t>At </a:t>
            </a:r>
            <a:r>
              <a:rPr lang="en-US" dirty="0"/>
              <a:t>the other end of the spectrum are patients </a:t>
            </a:r>
            <a:r>
              <a:rPr lang="en-US" dirty="0" smtClean="0"/>
              <a:t>are </a:t>
            </a:r>
            <a:r>
              <a:rPr lang="en-US" dirty="0"/>
              <a:t>completely asymptomatic until adult life with only mild </a:t>
            </a:r>
            <a:r>
              <a:rPr lang="en-US" dirty="0" err="1"/>
              <a:t>anaemia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Leg </a:t>
            </a:r>
            <a:r>
              <a:rPr lang="en-US" dirty="0"/>
              <a:t>ulcers are frequent.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β-</a:t>
            </a:r>
            <a:r>
              <a:rPr lang="en-US" dirty="0" err="1"/>
              <a:t>thalassaemia</a:t>
            </a:r>
            <a:r>
              <a:rPr lang="en-US" dirty="0"/>
              <a:t> major </a:t>
            </a:r>
            <a:r>
              <a:rPr lang="en-US" dirty="0" err="1"/>
              <a:t>haemosiderosis</a:t>
            </a:r>
            <a:r>
              <a:rPr lang="en-US" dirty="0"/>
              <a:t> is secondary to the chronic </a:t>
            </a:r>
            <a:r>
              <a:rPr lang="en-US" dirty="0" smtClean="0"/>
              <a:t>transfusions</a:t>
            </a:r>
            <a:r>
              <a:rPr lang="en-US" dirty="0"/>
              <a:t>.</a:t>
            </a:r>
            <a:r>
              <a:rPr lang="en-US" dirty="0" smtClean="0"/>
              <a:t> In </a:t>
            </a:r>
            <a:r>
              <a:rPr lang="en-US" dirty="0"/>
              <a:t>β-</a:t>
            </a:r>
            <a:r>
              <a:rPr lang="en-US" dirty="0" err="1"/>
              <a:t>thalassaemia</a:t>
            </a:r>
            <a:r>
              <a:rPr lang="en-US" dirty="0"/>
              <a:t> </a:t>
            </a:r>
            <a:r>
              <a:rPr lang="en-US" dirty="0" err="1"/>
              <a:t>intermedia</a:t>
            </a:r>
            <a:r>
              <a:rPr lang="en-US" dirty="0"/>
              <a:t> </a:t>
            </a:r>
            <a:r>
              <a:rPr lang="en-US" dirty="0" smtClean="0"/>
              <a:t>iron </a:t>
            </a:r>
            <a:r>
              <a:rPr lang="en-US" dirty="0"/>
              <a:t>overload </a:t>
            </a:r>
            <a:r>
              <a:rPr lang="en-US" dirty="0" smtClean="0"/>
              <a:t>is secondary </a:t>
            </a:r>
            <a:r>
              <a:rPr lang="en-US" dirty="0"/>
              <a:t>to increased intestinal iron absorption.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Beta thalassemia </a:t>
            </a:r>
            <a:r>
              <a:rPr lang="en-US" dirty="0" err="1" smtClean="0"/>
              <a:t>intermedia</a:t>
            </a:r>
            <a:r>
              <a:rPr lang="en-US" dirty="0" smtClean="0"/>
              <a:t> (TI)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76400"/>
            <a:ext cx="76581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body's attempts to correct the </a:t>
            </a:r>
            <a:r>
              <a:rPr lang="en-US" sz="2400" dirty="0" err="1"/>
              <a:t>anaemia</a:t>
            </a:r>
            <a:r>
              <a:rPr lang="en-US" sz="2400" dirty="0"/>
              <a:t> result in constantly activated </a:t>
            </a:r>
            <a:r>
              <a:rPr lang="en-US" sz="2400" dirty="0" err="1"/>
              <a:t>erythropoiesis</a:t>
            </a:r>
            <a:r>
              <a:rPr lang="en-US" sz="2400" dirty="0"/>
              <a:t>, leading to marrow </a:t>
            </a:r>
            <a:r>
              <a:rPr lang="en-US" sz="2400" dirty="0" smtClean="0"/>
              <a:t>expansion (hypertrophy) </a:t>
            </a:r>
            <a:r>
              <a:rPr lang="en-US" sz="2400" dirty="0"/>
              <a:t>and </a:t>
            </a:r>
            <a:r>
              <a:rPr lang="en-US" sz="2400" dirty="0" err="1"/>
              <a:t>extramedullary</a:t>
            </a:r>
            <a:r>
              <a:rPr lang="en-US" sz="2400" dirty="0"/>
              <a:t> </a:t>
            </a:r>
            <a:r>
              <a:rPr lang="en-US" sz="2400" dirty="0" err="1" smtClean="0"/>
              <a:t>haematopoiesis</a:t>
            </a:r>
            <a:r>
              <a:rPr lang="en-US" sz="2400" dirty="0" smtClean="0"/>
              <a:t> (EMH).  </a:t>
            </a:r>
          </a:p>
          <a:p>
            <a:r>
              <a:rPr lang="en-US" sz="2400" dirty="0" smtClean="0"/>
              <a:t>Deformities of the bone and face, osteoporosis with pathologic fractures of long bones occur.</a:t>
            </a:r>
          </a:p>
          <a:p>
            <a:r>
              <a:rPr lang="en-US" sz="2400" dirty="0" smtClean="0"/>
              <a:t>Formation of </a:t>
            </a:r>
            <a:r>
              <a:rPr lang="en-US" sz="2400" dirty="0" err="1" smtClean="0"/>
              <a:t>erythroid</a:t>
            </a:r>
            <a:r>
              <a:rPr lang="en-US" sz="2400" dirty="0" smtClean="0"/>
              <a:t> masses primarily affect the spleen, liver, lymph nodes, chest and spine. 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 smtClean="0"/>
              <a:t>TI </a:t>
            </a:r>
            <a:r>
              <a:rPr lang="en-US" sz="2400" dirty="0"/>
              <a:t>must be differentiated from other </a:t>
            </a:r>
            <a:r>
              <a:rPr lang="en-US" sz="2400" dirty="0" err="1"/>
              <a:t>anaemias</a:t>
            </a:r>
            <a:r>
              <a:rPr lang="en-US" sz="2400" dirty="0"/>
              <a:t> including </a:t>
            </a:r>
            <a:r>
              <a:rPr lang="en-US" sz="2400" dirty="0" err="1"/>
              <a:t>sideroblastic</a:t>
            </a:r>
            <a:r>
              <a:rPr lang="en-US" sz="2400" dirty="0"/>
              <a:t> </a:t>
            </a:r>
            <a:r>
              <a:rPr lang="en-US" sz="2400" dirty="0" err="1"/>
              <a:t>anaemia</a:t>
            </a:r>
            <a:r>
              <a:rPr lang="en-US" sz="2400" dirty="0"/>
              <a:t>, PNH, CDA, </a:t>
            </a:r>
            <a:r>
              <a:rPr lang="en-US" sz="2400" dirty="0" smtClean="0"/>
              <a:t>and MDS. 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thalassemia </a:t>
            </a:r>
            <a:r>
              <a:rPr lang="en-US" dirty="0" err="1"/>
              <a:t>intermedia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073" y="2286000"/>
            <a:ext cx="72009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These </a:t>
            </a:r>
            <a:r>
              <a:rPr lang="en-US" sz="2800" dirty="0"/>
              <a:t>patients occasionally get some other illness and present with lower </a:t>
            </a:r>
            <a:r>
              <a:rPr lang="en-US" sz="2800" dirty="0" err="1"/>
              <a:t>Hb</a:t>
            </a:r>
            <a:r>
              <a:rPr lang="en-US" sz="2800" dirty="0"/>
              <a:t> and labeled as </a:t>
            </a:r>
            <a:r>
              <a:rPr lang="en-US" sz="2800" dirty="0" err="1"/>
              <a:t>Thal</a:t>
            </a:r>
            <a:r>
              <a:rPr lang="en-US" sz="2800" dirty="0"/>
              <a:t> Major.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0" y="533400"/>
            <a:ext cx="7048500" cy="457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of the thalassemia burden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3810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Clinical aspect: </a:t>
            </a:r>
            <a:r>
              <a:rPr lang="en-US" sz="4000" dirty="0" smtClean="0"/>
              <a:t>β-</a:t>
            </a:r>
            <a:r>
              <a:rPr lang="en-US" sz="4000" dirty="0" err="1" smtClean="0"/>
              <a:t>thalassaemia</a:t>
            </a:r>
            <a:r>
              <a:rPr lang="en-US" sz="4000" dirty="0" smtClean="0"/>
              <a:t> </a:t>
            </a:r>
            <a:r>
              <a:rPr lang="en-US" sz="4000" dirty="0"/>
              <a:t>trait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4267200"/>
            <a:ext cx="7200900" cy="1600200"/>
          </a:xfrm>
        </p:spPr>
        <p:txBody>
          <a:bodyPr>
            <a:normAutofit/>
          </a:bodyPr>
          <a:lstStyle/>
          <a:p>
            <a:r>
              <a:rPr lang="en-US" sz="2400" dirty="0"/>
              <a:t>Since the activity of the normal β gene on the allelic chromosome makes enough stable </a:t>
            </a:r>
            <a:r>
              <a:rPr lang="en-US" sz="2400" dirty="0" err="1"/>
              <a:t>globin</a:t>
            </a:r>
            <a:r>
              <a:rPr lang="en-US" sz="2400" dirty="0"/>
              <a:t>, under normal circumstances, β-</a:t>
            </a:r>
            <a:r>
              <a:rPr lang="en-US" sz="2400" dirty="0" err="1"/>
              <a:t>thalassaemia</a:t>
            </a:r>
            <a:r>
              <a:rPr lang="en-US" sz="2400" dirty="0"/>
              <a:t> trait has no important clinical effects.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295400"/>
            <a:ext cx="632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/>
              <a:t>also called</a:t>
            </a:r>
            <a:r>
              <a:rPr lang="en-US" sz="2800" dirty="0" smtClean="0"/>
              <a:t> </a:t>
            </a:r>
          </a:p>
          <a:p>
            <a:pPr algn="ctr"/>
            <a:endParaRPr lang="en-US" sz="2800" dirty="0" smtClean="0">
              <a:solidFill>
                <a:srgbClr val="CC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CC0000"/>
                </a:solidFill>
              </a:rPr>
              <a:t>Thalassemia minor</a:t>
            </a:r>
          </a:p>
          <a:p>
            <a:pPr algn="ctr"/>
            <a:r>
              <a:rPr lang="en-US" sz="2800" dirty="0" smtClean="0"/>
              <a:t>OR</a:t>
            </a:r>
          </a:p>
          <a:p>
            <a:pPr algn="ctr"/>
            <a:r>
              <a:rPr lang="en-US" sz="2800" dirty="0" smtClean="0"/>
              <a:t>Thalassemia Carrier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40.JPG                                                         00078F60Fang    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37395" y="365729"/>
            <a:ext cx="3864592" cy="2819400"/>
          </a:xfrm>
          <a:noFill/>
        </p:spPr>
      </p:pic>
      <p:pic>
        <p:nvPicPr>
          <p:cNvPr id="17413" name="Picture 5" descr="peteSamparsBab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6591" y="3275794"/>
            <a:ext cx="3886200" cy="3058735"/>
          </a:xfr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03325" y="6061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670946" y="38503"/>
            <a:ext cx="3824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dirty="0">
                <a:latin typeface="Times New Roman" pitchFamily="18" charset="0"/>
              </a:rPr>
              <a:t>Former professional soccer player </a:t>
            </a:r>
            <a:r>
              <a:rPr lang="en-US" sz="1400" u="sng" dirty="0">
                <a:latin typeface="Times New Roman" pitchFamily="18" charset="0"/>
              </a:rPr>
              <a:t>Zinedine Zidane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775816" y="6333974"/>
            <a:ext cx="3587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dirty="0">
                <a:latin typeface="Times New Roman" pitchFamily="18" charset="0"/>
              </a:rPr>
              <a:t>Former professional tennis player </a:t>
            </a:r>
            <a:r>
              <a:rPr lang="en-US" sz="1400" u="sng" dirty="0">
                <a:latin typeface="Times New Roman" pitchFamily="18" charset="0"/>
              </a:rPr>
              <a:t>Pete Sampras</a:t>
            </a:r>
          </a:p>
          <a:p>
            <a:pPr eaLnBrk="1" hangingPunct="1"/>
            <a:endParaRPr lang="en-US" sz="1400" dirty="0">
              <a:latin typeface="Times New Roman" pitchFamily="18" charset="0"/>
            </a:endParaRPr>
          </a:p>
        </p:txBody>
      </p:sp>
      <p:pic>
        <p:nvPicPr>
          <p:cNvPr id="2050" name="Picture 2" descr="http://www.kinkylittleboots.com/wp-content/uploads/2018/10/GQ-India-amitabh-bachchan-moty.jpg">
            <a:extLst>
              <a:ext uri="{FF2B5EF4-FFF2-40B4-BE49-F238E27FC236}">
                <a16:creationId xmlns:a16="http://schemas.microsoft.com/office/drawing/2014/main" xmlns="" id="{A37949E0-9789-4915-875C-739B98E0E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208" y="1535687"/>
            <a:ext cx="3429000" cy="378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Because of improved child care and changing socio-economic structure; cases of adult patients with thalassemia with complications are increasing posing a management challenge for the thalassemia care givers.</a:t>
            </a:r>
          </a:p>
          <a:p>
            <a:r>
              <a:rPr lang="en-US" sz="2800" dirty="0"/>
              <a:t>Better understanding of genetic-clinical correlation help us with better management of these patients.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8077200" cy="609600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endParaRPr lang="en-US" sz="2000" dirty="0" smtClean="0">
              <a:latin typeface="Arial Nova Light" panose="020B03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 err="1" smtClean="0">
                <a:latin typeface="Arial Nova Light" panose="020B0304020202020204" pitchFamily="34" charset="0"/>
              </a:rPr>
              <a:t>Globin</a:t>
            </a:r>
            <a:r>
              <a:rPr lang="en-US" sz="2000" b="1" dirty="0" smtClean="0">
                <a:latin typeface="Arial Nova Light" panose="020B0304020202020204" pitchFamily="34" charset="0"/>
              </a:rPr>
              <a:t> variants:</a:t>
            </a:r>
            <a:r>
              <a:rPr lang="en-US" sz="2000" dirty="0" smtClean="0">
                <a:latin typeface="Arial Nova Light" panose="020B0304020202020204" pitchFamily="34" charset="0"/>
              </a:rPr>
              <a:t> 4.83 </a:t>
            </a:r>
            <a:r>
              <a:rPr lang="en-US" sz="2000" dirty="0">
                <a:latin typeface="Arial Nova Light" panose="020B0304020202020204" pitchFamily="34" charset="0"/>
              </a:rPr>
              <a:t>% of the </a:t>
            </a:r>
            <a:r>
              <a:rPr lang="en-US" sz="2000" dirty="0" smtClean="0">
                <a:latin typeface="Arial Nova Light" panose="020B0304020202020204" pitchFamily="34" charset="0"/>
              </a:rPr>
              <a:t>global </a:t>
            </a:r>
            <a:r>
              <a:rPr lang="en-US" sz="2000" dirty="0">
                <a:latin typeface="Arial Nova Light" panose="020B0304020202020204" pitchFamily="34" charset="0"/>
              </a:rPr>
              <a:t>population carry </a:t>
            </a:r>
            <a:r>
              <a:rPr lang="en-US" sz="2000" dirty="0" err="1">
                <a:latin typeface="Arial Nova Light" panose="020B0304020202020204" pitchFamily="34" charset="0"/>
              </a:rPr>
              <a:t>globin</a:t>
            </a:r>
            <a:r>
              <a:rPr lang="en-US" sz="2000" dirty="0">
                <a:latin typeface="Arial Nova Light" panose="020B0304020202020204" pitchFamily="34" charset="0"/>
              </a:rPr>
              <a:t> variants</a:t>
            </a:r>
            <a:r>
              <a:rPr lang="en-US" dirty="0" smtClean="0">
                <a:latin typeface="Arial Nova Light" panose="020B0304020202020204" pitchFamily="34" charset="0"/>
              </a:rPr>
              <a:t>. Worldwide birth rate of people with symptomatic </a:t>
            </a:r>
            <a:r>
              <a:rPr lang="en-US" dirty="0" err="1" smtClean="0">
                <a:latin typeface="Arial Nova Light" panose="020B0304020202020204" pitchFamily="34" charset="0"/>
              </a:rPr>
              <a:t>globin</a:t>
            </a:r>
            <a:r>
              <a:rPr lang="en-US" dirty="0" smtClean="0">
                <a:latin typeface="Arial Nova Light" panose="020B0304020202020204" pitchFamily="34" charset="0"/>
              </a:rPr>
              <a:t> disorders is 2.4 per 1000 births.</a:t>
            </a:r>
            <a:endParaRPr lang="en-US" sz="2000" dirty="0">
              <a:latin typeface="Arial Nova Light" panose="020B03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000" b="1" dirty="0" smtClean="0">
                <a:latin typeface="Arial Nova Light" panose="020B0304020202020204" pitchFamily="34" charset="0"/>
                <a:cs typeface="Times New Roman" pitchFamily="18" charset="0"/>
              </a:rPr>
              <a:t>Thalassemia:</a:t>
            </a:r>
            <a:r>
              <a:rPr lang="en-US" sz="2000" dirty="0" smtClean="0">
                <a:latin typeface="Arial Nova Light" panose="020B0304020202020204" pitchFamily="34" charset="0"/>
                <a:cs typeface="Times New Roman" pitchFamily="18" charset="0"/>
              </a:rPr>
              <a:t> ~</a:t>
            </a:r>
            <a:r>
              <a:rPr lang="en-US" sz="2000" dirty="0" smtClean="0">
                <a:latin typeface="Arial Nova Light" panose="020B0304020202020204" pitchFamily="34" charset="0"/>
              </a:rPr>
              <a:t> </a:t>
            </a:r>
            <a:r>
              <a:rPr lang="en-US" sz="2000" dirty="0">
                <a:latin typeface="Arial Nova Light" panose="020B0304020202020204" pitchFamily="34" charset="0"/>
              </a:rPr>
              <a:t>1.5 % = 80-90 million people carry beta thalassemia </a:t>
            </a:r>
            <a:r>
              <a:rPr lang="en-US" sz="2000" dirty="0" smtClean="0">
                <a:latin typeface="Arial Nova Light" panose="020B0304020202020204" pitchFamily="34" charset="0"/>
              </a:rPr>
              <a:t>trait</a:t>
            </a:r>
            <a:r>
              <a:rPr lang="en-US" dirty="0" smtClean="0">
                <a:latin typeface="Arial Nova Light" panose="020B0304020202020204" pitchFamily="34" charset="0"/>
              </a:rPr>
              <a:t> (2010). It is estimated that &gt;40,000 babies with beta-</a:t>
            </a:r>
            <a:r>
              <a:rPr lang="en-US" dirty="0" err="1" smtClean="0">
                <a:latin typeface="Arial Nova Light" panose="020B0304020202020204" pitchFamily="34" charset="0"/>
              </a:rPr>
              <a:t>thalassaemia</a:t>
            </a:r>
            <a:r>
              <a:rPr lang="en-US" dirty="0" smtClean="0">
                <a:latin typeface="Arial Nova Light" panose="020B0304020202020204" pitchFamily="34" charset="0"/>
              </a:rPr>
              <a:t> are born each year. A large proportion of these live in resource-constrained countries. </a:t>
            </a:r>
            <a:endParaRPr lang="en-US" sz="2000" dirty="0">
              <a:latin typeface="Arial Nova Light" panose="020B0304020202020204" pitchFamily="34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sz="2000" dirty="0">
                <a:latin typeface="Arial Nova Light" panose="020B0304020202020204" pitchFamily="34" charset="0"/>
              </a:rPr>
              <a:t>1.92 % carry sickle </a:t>
            </a:r>
            <a:r>
              <a:rPr lang="en-US" sz="2000" dirty="0" smtClean="0">
                <a:latin typeface="Arial Nova Light" panose="020B0304020202020204" pitchFamily="34" charset="0"/>
              </a:rPr>
              <a:t>hemoglobin,</a:t>
            </a:r>
            <a:r>
              <a:rPr lang="en-US" dirty="0">
                <a:latin typeface="Arial Nova Light" panose="020B0304020202020204" pitchFamily="34" charset="0"/>
              </a:rPr>
              <a:t> </a:t>
            </a:r>
            <a:r>
              <a:rPr lang="en-US" dirty="0" smtClean="0">
                <a:latin typeface="Arial Nova Light" panose="020B0304020202020204" pitchFamily="34" charset="0"/>
              </a:rPr>
              <a:t>and </a:t>
            </a:r>
            <a:r>
              <a:rPr lang="en-US" sz="2000" dirty="0" smtClean="0">
                <a:latin typeface="Arial Nova Light" panose="020B0304020202020204" pitchFamily="34" charset="0"/>
              </a:rPr>
              <a:t>0.95 </a:t>
            </a:r>
            <a:r>
              <a:rPr lang="en-US" sz="2000" dirty="0">
                <a:latin typeface="Arial Nova Light" panose="020B0304020202020204" pitchFamily="34" charset="0"/>
              </a:rPr>
              <a:t>% carry </a:t>
            </a:r>
            <a:r>
              <a:rPr lang="en-US" sz="2000" dirty="0" err="1">
                <a:latin typeface="Arial Nova Light" panose="020B0304020202020204" pitchFamily="34" charset="0"/>
              </a:rPr>
              <a:t>Hb</a:t>
            </a:r>
            <a:r>
              <a:rPr lang="en-US" sz="2000" dirty="0">
                <a:latin typeface="Arial Nova Light" panose="020B0304020202020204" pitchFamily="34" charset="0"/>
              </a:rPr>
              <a:t> </a:t>
            </a:r>
            <a:r>
              <a:rPr lang="en-US" sz="2000" dirty="0" smtClean="0">
                <a:latin typeface="Arial Nova Light" panose="020B0304020202020204" pitchFamily="34" charset="0"/>
              </a:rPr>
              <a:t>E</a:t>
            </a:r>
            <a:endParaRPr lang="en-US" sz="2000" dirty="0">
              <a:latin typeface="Arial Nova Light" panose="020B03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100" dirty="0" smtClean="0">
                <a:latin typeface="Arial Nova Light" panose="020B0304020202020204" pitchFamily="34" charset="0"/>
              </a:rPr>
              <a:t>Thalassemia carrier </a:t>
            </a:r>
            <a:r>
              <a:rPr lang="en-US" sz="2100" dirty="0">
                <a:latin typeface="Arial Nova Light" panose="020B0304020202020204" pitchFamily="34" charset="0"/>
              </a:rPr>
              <a:t>prevalence in </a:t>
            </a:r>
            <a:r>
              <a:rPr lang="en-US" sz="2100" dirty="0" smtClean="0">
                <a:latin typeface="Arial Nova Light" panose="020B0304020202020204" pitchFamily="34" charset="0"/>
              </a:rPr>
              <a:t>India &amp; </a:t>
            </a:r>
            <a:r>
              <a:rPr lang="en-US" sz="2100" dirty="0">
                <a:latin typeface="Arial Nova Light" panose="020B0304020202020204" pitchFamily="34" charset="0"/>
              </a:rPr>
              <a:t>Bangladesh is 3-8%.</a:t>
            </a:r>
          </a:p>
          <a:p>
            <a:pPr eaLnBrk="1" hangingPunct="1">
              <a:lnSpc>
                <a:spcPct val="125000"/>
              </a:lnSpc>
            </a:pPr>
            <a:r>
              <a:rPr lang="en-US" sz="2000" dirty="0">
                <a:latin typeface="Arial Nova Light" panose="020B0304020202020204" pitchFamily="34" charset="0"/>
              </a:rPr>
              <a:t>In Bangladesh, About </a:t>
            </a:r>
            <a:r>
              <a:rPr lang="en-US" sz="2000" b="1" dirty="0">
                <a:solidFill>
                  <a:srgbClr val="00B050"/>
                </a:solidFill>
                <a:latin typeface="Arial Nova Light" panose="020B0304020202020204" pitchFamily="34" charset="0"/>
              </a:rPr>
              <a:t>10 million (one </a:t>
            </a:r>
            <a:r>
              <a:rPr lang="en-US" sz="2000" b="1" dirty="0" err="1">
                <a:solidFill>
                  <a:srgbClr val="00B050"/>
                </a:solidFill>
                <a:latin typeface="Arial Nova Light" panose="020B0304020202020204" pitchFamily="34" charset="0"/>
              </a:rPr>
              <a:t>crore</a:t>
            </a:r>
            <a:r>
              <a:rPr lang="en-US" sz="2000" b="1" dirty="0">
                <a:solidFill>
                  <a:srgbClr val="00B050"/>
                </a:solidFill>
                <a:latin typeface="Arial Nova Light" panose="020B0304020202020204" pitchFamily="34" charset="0"/>
              </a:rPr>
              <a:t>) people</a:t>
            </a:r>
            <a:r>
              <a:rPr lang="en-US" sz="2000" dirty="0">
                <a:solidFill>
                  <a:srgbClr val="00B050"/>
                </a:solidFill>
                <a:latin typeface="Arial Nova Light" panose="020B0304020202020204" pitchFamily="34" charset="0"/>
              </a:rPr>
              <a:t> </a:t>
            </a:r>
            <a:r>
              <a:rPr lang="en-US" sz="2000" dirty="0">
                <a:latin typeface="Arial Nova Light" panose="020B0304020202020204" pitchFamily="34" charset="0"/>
              </a:rPr>
              <a:t>carry abnormal </a:t>
            </a:r>
            <a:r>
              <a:rPr lang="en-US" sz="2000" dirty="0" err="1">
                <a:latin typeface="Arial Nova Light" panose="020B0304020202020204" pitchFamily="34" charset="0"/>
              </a:rPr>
              <a:t>Hb</a:t>
            </a:r>
            <a:r>
              <a:rPr lang="en-US" sz="2000" dirty="0">
                <a:latin typeface="Arial Nova Light" panose="020B0304020202020204" pitchFamily="34" charset="0"/>
              </a:rPr>
              <a:t> and about </a:t>
            </a:r>
            <a:r>
              <a:rPr lang="en-US" sz="2000" b="1" dirty="0">
                <a:solidFill>
                  <a:srgbClr val="FF0000"/>
                </a:solidFill>
                <a:latin typeface="Arial Nova Light" panose="020B0304020202020204" pitchFamily="34" charset="0"/>
              </a:rPr>
              <a:t>7 thousand babies</a:t>
            </a:r>
            <a:r>
              <a:rPr lang="en-US" sz="2000" dirty="0">
                <a:latin typeface="Arial Nova Light" panose="020B0304020202020204" pitchFamily="34" charset="0"/>
              </a:rPr>
              <a:t> are born every year with </a:t>
            </a:r>
            <a:r>
              <a:rPr lang="en-US" sz="2000" dirty="0" err="1">
                <a:latin typeface="Arial Nova Light" panose="020B0304020202020204" pitchFamily="34" charset="0"/>
              </a:rPr>
              <a:t>Thalassaemia</a:t>
            </a:r>
            <a:r>
              <a:rPr lang="en-US" sz="2000" dirty="0">
                <a:latin typeface="Arial Nova Light" panose="020B0304020202020204" pitchFamily="34" charset="0"/>
              </a:rPr>
              <a:t>. </a:t>
            </a:r>
          </a:p>
          <a:p>
            <a:pPr eaLnBrk="1" hangingPunct="1">
              <a:lnSpc>
                <a:spcPct val="125000"/>
              </a:lnSpc>
            </a:pP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386" y="210287"/>
            <a:ext cx="8163719" cy="8833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Structure</a:t>
            </a:r>
          </a:p>
        </p:txBody>
      </p:sp>
      <p:pic>
        <p:nvPicPr>
          <p:cNvPr id="60418" name="Picture 2" descr="C:\Users\world\Desktop\53066-004-75E3A8ED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5172"/>
          <a:stretch/>
        </p:blipFill>
        <p:spPr bwMode="auto">
          <a:xfrm>
            <a:off x="382386" y="2286000"/>
            <a:ext cx="4037215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24401" y="1867958"/>
            <a:ext cx="419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4 </a:t>
            </a:r>
            <a:r>
              <a:rPr lang="en-US" sz="2000" dirty="0" err="1">
                <a:latin typeface="Arial Nova Light" panose="020B0304020202020204" pitchFamily="34" charset="0"/>
              </a:rPr>
              <a:t>heme</a:t>
            </a:r>
            <a:r>
              <a:rPr lang="en-US" sz="2000" dirty="0">
                <a:latin typeface="Arial Nova Light" panose="020B0304020202020204" pitchFamily="34" charset="0"/>
              </a:rPr>
              <a:t> groups surrounding a </a:t>
            </a:r>
            <a:r>
              <a:rPr lang="en-US" sz="2000" dirty="0" err="1">
                <a:latin typeface="Arial Nova Light" panose="020B0304020202020204" pitchFamily="34" charset="0"/>
              </a:rPr>
              <a:t>globin</a:t>
            </a:r>
            <a:r>
              <a:rPr lang="en-US" sz="2000" dirty="0">
                <a:latin typeface="Arial Nova Light" panose="020B0304020202020204" pitchFamily="34" charset="0"/>
              </a:rPr>
              <a:t>. </a:t>
            </a:r>
          </a:p>
          <a:p>
            <a:endParaRPr lang="en-US" sz="2000" dirty="0">
              <a:latin typeface="Arial Nova Light" panose="020B0304020202020204" pitchFamily="34" charset="0"/>
            </a:endParaRPr>
          </a:p>
          <a:p>
            <a:r>
              <a:rPr lang="en-US" sz="2000" u="sng" dirty="0" err="1">
                <a:latin typeface="Arial Nova Light" panose="020B0304020202020204" pitchFamily="34" charset="0"/>
              </a:rPr>
              <a:t>Heme</a:t>
            </a:r>
            <a:r>
              <a:rPr lang="en-US" sz="2000" dirty="0">
                <a:latin typeface="Arial Nova Light" panose="020B0304020202020204" pitchFamily="34" charset="0"/>
              </a:rPr>
              <a:t> = </a:t>
            </a:r>
            <a:r>
              <a:rPr lang="en-US" sz="2000" dirty="0" err="1">
                <a:latin typeface="Arial Nova Light" panose="020B0304020202020204" pitchFamily="34" charset="0"/>
              </a:rPr>
              <a:t>Porphyrin</a:t>
            </a:r>
            <a:r>
              <a:rPr lang="en-US" sz="2000" dirty="0">
                <a:latin typeface="Arial Nova Light" panose="020B0304020202020204" pitchFamily="34" charset="0"/>
              </a:rPr>
              <a:t> attached to iron. </a:t>
            </a:r>
          </a:p>
          <a:p>
            <a:r>
              <a:rPr lang="en-US" sz="2000" dirty="0">
                <a:latin typeface="Arial Nova Light" panose="020B0304020202020204" pitchFamily="34" charset="0"/>
              </a:rPr>
              <a:t>4 iron atoms in each molecule of </a:t>
            </a:r>
            <a:r>
              <a:rPr lang="en-US" sz="2000" dirty="0" err="1">
                <a:latin typeface="Arial Nova Light" panose="020B0304020202020204" pitchFamily="34" charset="0"/>
              </a:rPr>
              <a:t>Hb</a:t>
            </a:r>
            <a:r>
              <a:rPr lang="en-US" sz="2000" dirty="0">
                <a:latin typeface="Arial Nova Light" panose="020B0304020202020204" pitchFamily="34" charset="0"/>
              </a:rPr>
              <a:t> bind 4 atoms of oxygen. </a:t>
            </a:r>
          </a:p>
          <a:p>
            <a:endParaRPr lang="en-US" sz="2000" dirty="0">
              <a:latin typeface="Arial Nova Light" panose="020B0304020202020204" pitchFamily="34" charset="0"/>
            </a:endParaRPr>
          </a:p>
          <a:p>
            <a:r>
              <a:rPr lang="en-US" sz="2000" u="sng" dirty="0" err="1">
                <a:latin typeface="Arial Nova Light" panose="020B0304020202020204" pitchFamily="34" charset="0"/>
              </a:rPr>
              <a:t>Globin</a:t>
            </a:r>
            <a:r>
              <a:rPr lang="en-US" sz="2000" dirty="0">
                <a:latin typeface="Arial Nova Light" panose="020B0304020202020204" pitchFamily="34" charset="0"/>
              </a:rPr>
              <a:t> = 2 </a:t>
            </a:r>
            <a:r>
              <a:rPr lang="el-GR" sz="2000" dirty="0">
                <a:latin typeface="Arial Nova Light" panose="020B0304020202020204" pitchFamily="34" charset="0"/>
                <a:cs typeface="Times New Roman"/>
              </a:rPr>
              <a:t>α</a:t>
            </a:r>
            <a:r>
              <a:rPr lang="en-US" sz="2000" dirty="0">
                <a:latin typeface="Arial Nova Light" panose="020B0304020202020204" pitchFamily="34" charset="0"/>
              </a:rPr>
              <a:t> chains of 141 amino acid &amp; 2 </a:t>
            </a:r>
            <a:r>
              <a:rPr lang="el-GR" sz="2000" dirty="0">
                <a:latin typeface="Arial Nova Light" panose="020B0304020202020204" pitchFamily="34" charset="0"/>
                <a:cs typeface="Times New Roman"/>
              </a:rPr>
              <a:t>β</a:t>
            </a:r>
            <a:r>
              <a:rPr lang="en-US" sz="2000" dirty="0">
                <a:latin typeface="Arial Nova Light" panose="020B0304020202020204" pitchFamily="34" charset="0"/>
              </a:rPr>
              <a:t> chains of 146 amino acid residues. 4 chains are packed together to form a 3 dimensional tetramer. </a:t>
            </a:r>
          </a:p>
          <a:p>
            <a:endParaRPr lang="en-US" sz="2000" dirty="0">
              <a:latin typeface="Arial Nova Light" panose="020B0304020202020204" pitchFamily="34" charset="0"/>
            </a:endParaRPr>
          </a:p>
          <a:p>
            <a:r>
              <a:rPr lang="en-US" sz="2000" dirty="0">
                <a:latin typeface="Arial Nova Light" panose="020B0304020202020204" pitchFamily="34" charset="0"/>
              </a:rPr>
              <a:t>A heme group is attached to each of 4 chains at histidine residues.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192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Nova Light" panose="020B0304020202020204" pitchFamily="34" charset="0"/>
              </a:rPr>
              <a:t>Each RBC contains  ≈ </a:t>
            </a:r>
            <a:r>
              <a:rPr lang="en-US" sz="2800" b="1" dirty="0">
                <a:latin typeface="Arial Nova Light" panose="020B0304020202020204" pitchFamily="34" charset="0"/>
              </a:rPr>
              <a:t>270 million</a:t>
            </a:r>
            <a:r>
              <a:rPr lang="en-US" sz="2800" dirty="0">
                <a:latin typeface="Arial Nova Light" panose="020B0304020202020204" pitchFamily="34" charset="0"/>
              </a:rPr>
              <a:t> </a:t>
            </a:r>
            <a:r>
              <a:rPr lang="en-US" sz="2800" dirty="0" err="1">
                <a:latin typeface="Arial Nova Light" panose="020B0304020202020204" pitchFamily="34" charset="0"/>
              </a:rPr>
              <a:t>Hb</a:t>
            </a:r>
            <a:r>
              <a:rPr lang="en-US" sz="2800" dirty="0">
                <a:latin typeface="Arial Nova Light" panose="020B0304020202020204" pitchFamily="34" charset="0"/>
              </a:rPr>
              <a:t> molecules.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586" y="980733"/>
            <a:ext cx="4114800" cy="5562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i="1" dirty="0">
                <a:latin typeface="Arial Nova Light" panose="020B0304020202020204" pitchFamily="34" charset="0"/>
              </a:rPr>
              <a:t> </a:t>
            </a:r>
            <a:r>
              <a:rPr lang="en-US" sz="2600" dirty="0">
                <a:latin typeface="Arial Nova Light" panose="020B0304020202020204" pitchFamily="34" charset="0"/>
              </a:rPr>
              <a:t>Beta globin is produced by the </a:t>
            </a:r>
            <a:r>
              <a:rPr lang="en-US" sz="2600" i="1" dirty="0">
                <a:latin typeface="Arial Nova Light" panose="020B0304020202020204" pitchFamily="34" charset="0"/>
              </a:rPr>
              <a:t>HBB</a:t>
            </a:r>
            <a:r>
              <a:rPr lang="en-US" sz="2600" dirty="0">
                <a:latin typeface="Arial Nova Light" panose="020B0304020202020204" pitchFamily="34" charset="0"/>
              </a:rPr>
              <a:t> gene located in beta globin locus on position 15.5 on short arm of chromosome 11.</a:t>
            </a:r>
          </a:p>
          <a:p>
            <a:pPr>
              <a:buFont typeface="Wingdings" pitchFamily="2" charset="2"/>
              <a:buChar char="Ø"/>
            </a:pPr>
            <a:endParaRPr lang="en-US" sz="2600" dirty="0">
              <a:latin typeface="Arial Nova Light" panose="020B03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ova Light" panose="020B0304020202020204" pitchFamily="34" charset="0"/>
              </a:rPr>
              <a:t> Alpha globin is produced by  genes HBA1 &amp; HBA2 located on position 13.3 on short arm of chromosome 16.</a:t>
            </a:r>
          </a:p>
          <a:p>
            <a:pPr>
              <a:buFont typeface="Wingdings" pitchFamily="2" charset="2"/>
              <a:buChar char="Ø"/>
            </a:pPr>
            <a:endParaRPr lang="en-US" sz="2600" dirty="0">
              <a:latin typeface="Arial Nova Light" panose="020B03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ova Light" panose="020B0304020202020204" pitchFamily="34" charset="0"/>
              </a:rPr>
              <a:t> Genetic mutation (changes of </a:t>
            </a:r>
            <a:r>
              <a:rPr lang="en-US" sz="2600" dirty="0" err="1">
                <a:latin typeface="Arial Nova Light" panose="020B0304020202020204" pitchFamily="34" charset="0"/>
              </a:rPr>
              <a:t>nuclotide</a:t>
            </a:r>
            <a:r>
              <a:rPr lang="en-US" sz="2600" dirty="0">
                <a:latin typeface="Arial Nova Light" panose="020B0304020202020204" pitchFamily="34" charset="0"/>
              </a:rPr>
              <a:t> sequence) of HBB, HBA1 or HBA2 can hamper the production of normal </a:t>
            </a:r>
            <a:r>
              <a:rPr lang="en-US" sz="2600" dirty="0" err="1">
                <a:latin typeface="Arial Nova Light" panose="020B0304020202020204" pitchFamily="34" charset="0"/>
              </a:rPr>
              <a:t>globin</a:t>
            </a:r>
            <a:r>
              <a:rPr lang="en-US" sz="2600" dirty="0">
                <a:latin typeface="Arial Nova Light" panose="020B0304020202020204" pitchFamily="34" charset="0"/>
              </a:rPr>
              <a:t> chains and result in Thalassemia. </a:t>
            </a:r>
            <a:endParaRPr lang="en-US" sz="2600" b="1" i="1" dirty="0">
              <a:latin typeface="Arial Nova Light" panose="020B0304020202020204" pitchFamily="34" charset="0"/>
            </a:endParaRPr>
          </a:p>
        </p:txBody>
      </p:sp>
      <p:pic>
        <p:nvPicPr>
          <p:cNvPr id="4" name="Picture 2" descr="C:\Users\world\Pictures\chro th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80733"/>
            <a:ext cx="7904745" cy="5562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14668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Chromosomes /genes involved in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globin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chain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26545 -0.00417 " pathEditMode="relative" rAng="0" ptsTypes="AA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32.JPG                                                         00078F60Fang       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1338" y="533400"/>
            <a:ext cx="8264525" cy="914400"/>
          </a:xfrm>
        </p:spPr>
        <p:txBody>
          <a:bodyPr>
            <a:normAutofit fontScale="90000"/>
          </a:bodyPr>
          <a:lstStyle/>
          <a:p>
            <a:r>
              <a:rPr lang="en-AU" altLang="en-US" sz="3600" b="1">
                <a:latin typeface="Arial" pitchFamily="34" charset="0"/>
              </a:rPr>
              <a:t>Globin chain production in development</a:t>
            </a:r>
            <a:endParaRPr lang="en-AU" altLang="en-US"/>
          </a:p>
        </p:txBody>
      </p:sp>
      <p:sp>
        <p:nvSpPr>
          <p:cNvPr id="27650" name="Line 1027"/>
          <p:cNvSpPr>
            <a:spLocks noChangeShapeType="1"/>
          </p:cNvSpPr>
          <p:nvPr/>
        </p:nvSpPr>
        <p:spPr bwMode="auto">
          <a:xfrm>
            <a:off x="1422400" y="1905000"/>
            <a:ext cx="1588" cy="326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Line 1028"/>
          <p:cNvSpPr>
            <a:spLocks noChangeShapeType="1"/>
          </p:cNvSpPr>
          <p:nvPr/>
        </p:nvSpPr>
        <p:spPr bwMode="auto">
          <a:xfrm>
            <a:off x="1262063" y="2449513"/>
            <a:ext cx="16033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1029"/>
          <p:cNvSpPr>
            <a:spLocks noChangeShapeType="1"/>
          </p:cNvSpPr>
          <p:nvPr/>
        </p:nvSpPr>
        <p:spPr bwMode="auto">
          <a:xfrm>
            <a:off x="1262063" y="2994025"/>
            <a:ext cx="16033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1030"/>
          <p:cNvSpPr>
            <a:spLocks noChangeShapeType="1"/>
          </p:cNvSpPr>
          <p:nvPr/>
        </p:nvSpPr>
        <p:spPr bwMode="auto">
          <a:xfrm>
            <a:off x="1262063" y="3540125"/>
            <a:ext cx="16033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1031"/>
          <p:cNvSpPr>
            <a:spLocks noChangeShapeType="1"/>
          </p:cNvSpPr>
          <p:nvPr/>
        </p:nvSpPr>
        <p:spPr bwMode="auto">
          <a:xfrm>
            <a:off x="1262063" y="4084638"/>
            <a:ext cx="160337" cy="15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1032"/>
          <p:cNvSpPr>
            <a:spLocks noChangeShapeType="1"/>
          </p:cNvSpPr>
          <p:nvPr/>
        </p:nvSpPr>
        <p:spPr bwMode="auto">
          <a:xfrm>
            <a:off x="1262063" y="4629150"/>
            <a:ext cx="160337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1033"/>
          <p:cNvSpPr>
            <a:spLocks noChangeShapeType="1"/>
          </p:cNvSpPr>
          <p:nvPr/>
        </p:nvSpPr>
        <p:spPr bwMode="auto">
          <a:xfrm>
            <a:off x="1422400" y="5173663"/>
            <a:ext cx="69405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034"/>
          <p:cNvSpPr>
            <a:spLocks noChangeShapeType="1"/>
          </p:cNvSpPr>
          <p:nvPr/>
        </p:nvSpPr>
        <p:spPr bwMode="auto">
          <a:xfrm>
            <a:off x="1908175" y="5173663"/>
            <a:ext cx="1588" cy="1809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035"/>
          <p:cNvSpPr>
            <a:spLocks noChangeShapeType="1"/>
          </p:cNvSpPr>
          <p:nvPr/>
        </p:nvSpPr>
        <p:spPr bwMode="auto">
          <a:xfrm>
            <a:off x="2392363" y="5173663"/>
            <a:ext cx="1587" cy="1809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036"/>
          <p:cNvSpPr>
            <a:spLocks noChangeShapeType="1"/>
          </p:cNvSpPr>
          <p:nvPr/>
        </p:nvSpPr>
        <p:spPr bwMode="auto">
          <a:xfrm>
            <a:off x="2876550" y="5173663"/>
            <a:ext cx="0" cy="1809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037"/>
          <p:cNvSpPr>
            <a:spLocks noChangeShapeType="1"/>
          </p:cNvSpPr>
          <p:nvPr/>
        </p:nvSpPr>
        <p:spPr bwMode="auto">
          <a:xfrm>
            <a:off x="3359150" y="5173663"/>
            <a:ext cx="1588" cy="1809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038"/>
          <p:cNvSpPr>
            <a:spLocks noChangeShapeType="1"/>
          </p:cNvSpPr>
          <p:nvPr/>
        </p:nvSpPr>
        <p:spPr bwMode="auto">
          <a:xfrm>
            <a:off x="3843338" y="5173663"/>
            <a:ext cx="1587" cy="1809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039"/>
          <p:cNvSpPr>
            <a:spLocks noChangeShapeType="1"/>
          </p:cNvSpPr>
          <p:nvPr/>
        </p:nvSpPr>
        <p:spPr bwMode="auto">
          <a:xfrm>
            <a:off x="4327525" y="5173663"/>
            <a:ext cx="1588" cy="1809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40"/>
          <p:cNvGrpSpPr>
            <a:grpSpLocks/>
          </p:cNvGrpSpPr>
          <p:nvPr/>
        </p:nvGrpSpPr>
        <p:grpSpPr bwMode="auto">
          <a:xfrm>
            <a:off x="4972050" y="5173663"/>
            <a:ext cx="3390900" cy="180975"/>
            <a:chOff x="3532" y="3644"/>
            <a:chExt cx="2403" cy="114"/>
          </a:xfrm>
        </p:grpSpPr>
        <p:sp>
          <p:nvSpPr>
            <p:cNvPr id="27717" name="Line 1041"/>
            <p:cNvSpPr>
              <a:spLocks noChangeShapeType="1"/>
            </p:cNvSpPr>
            <p:nvPr/>
          </p:nvSpPr>
          <p:spPr bwMode="auto">
            <a:xfrm>
              <a:off x="3532" y="3644"/>
              <a:ext cx="1" cy="11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1042"/>
            <p:cNvSpPr>
              <a:spLocks noChangeShapeType="1"/>
            </p:cNvSpPr>
            <p:nvPr/>
          </p:nvSpPr>
          <p:spPr bwMode="auto">
            <a:xfrm>
              <a:off x="3875" y="3644"/>
              <a:ext cx="1" cy="11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Line 1043"/>
            <p:cNvSpPr>
              <a:spLocks noChangeShapeType="1"/>
            </p:cNvSpPr>
            <p:nvPr/>
          </p:nvSpPr>
          <p:spPr bwMode="auto">
            <a:xfrm>
              <a:off x="4218" y="3644"/>
              <a:ext cx="1" cy="11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Line 1044"/>
            <p:cNvSpPr>
              <a:spLocks noChangeShapeType="1"/>
            </p:cNvSpPr>
            <p:nvPr/>
          </p:nvSpPr>
          <p:spPr bwMode="auto">
            <a:xfrm>
              <a:off x="4561" y="3644"/>
              <a:ext cx="1" cy="11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1045"/>
            <p:cNvSpPr>
              <a:spLocks noChangeShapeType="1"/>
            </p:cNvSpPr>
            <p:nvPr/>
          </p:nvSpPr>
          <p:spPr bwMode="auto">
            <a:xfrm>
              <a:off x="4904" y="3644"/>
              <a:ext cx="1" cy="11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1046"/>
            <p:cNvSpPr>
              <a:spLocks noChangeShapeType="1"/>
            </p:cNvSpPr>
            <p:nvPr/>
          </p:nvSpPr>
          <p:spPr bwMode="auto">
            <a:xfrm>
              <a:off x="5248" y="3644"/>
              <a:ext cx="1" cy="11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Line 1047"/>
            <p:cNvSpPr>
              <a:spLocks noChangeShapeType="1"/>
            </p:cNvSpPr>
            <p:nvPr/>
          </p:nvSpPr>
          <p:spPr bwMode="auto">
            <a:xfrm>
              <a:off x="5591" y="3644"/>
              <a:ext cx="1" cy="11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Line 1048"/>
            <p:cNvSpPr>
              <a:spLocks noChangeShapeType="1"/>
            </p:cNvSpPr>
            <p:nvPr/>
          </p:nvSpPr>
          <p:spPr bwMode="auto">
            <a:xfrm>
              <a:off x="5934" y="3644"/>
              <a:ext cx="1" cy="11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4" name="Line 1049"/>
          <p:cNvSpPr>
            <a:spLocks noChangeShapeType="1"/>
          </p:cNvSpPr>
          <p:nvPr/>
        </p:nvSpPr>
        <p:spPr bwMode="auto">
          <a:xfrm flipV="1">
            <a:off x="1584325" y="2974975"/>
            <a:ext cx="447675" cy="1471613"/>
          </a:xfrm>
          <a:prstGeom prst="line">
            <a:avLst/>
          </a:prstGeom>
          <a:noFill/>
          <a:ln w="30163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1050"/>
          <p:cNvSpPr>
            <a:spLocks noChangeShapeType="1"/>
          </p:cNvSpPr>
          <p:nvPr/>
        </p:nvSpPr>
        <p:spPr bwMode="auto">
          <a:xfrm flipH="1" flipV="1">
            <a:off x="2301875" y="2713038"/>
            <a:ext cx="1863725" cy="280987"/>
          </a:xfrm>
          <a:prstGeom prst="line">
            <a:avLst/>
          </a:prstGeom>
          <a:noFill/>
          <a:ln w="30163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Arc 1051"/>
          <p:cNvSpPr>
            <a:spLocks/>
          </p:cNvSpPr>
          <p:nvPr/>
        </p:nvSpPr>
        <p:spPr bwMode="auto">
          <a:xfrm>
            <a:off x="2032000" y="2713038"/>
            <a:ext cx="277813" cy="273050"/>
          </a:xfrm>
          <a:custGeom>
            <a:avLst/>
            <a:gdLst>
              <a:gd name="T0" fmla="*/ 0 w 21599"/>
              <a:gd name="T1" fmla="*/ 2147483646 h 21600"/>
              <a:gd name="T2" fmla="*/ 2147483646 w 21599"/>
              <a:gd name="T3" fmla="*/ 0 h 21600"/>
              <a:gd name="T4" fmla="*/ 2147483646 w 21599"/>
              <a:gd name="T5" fmla="*/ 2147483646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21474"/>
                </a:moveTo>
                <a:cubicBezTo>
                  <a:pt x="68" y="9594"/>
                  <a:pt x="9718" y="0"/>
                  <a:pt x="21598" y="0"/>
                </a:cubicBezTo>
              </a:path>
              <a:path w="21599" h="21600" stroke="0" extrusionOk="0">
                <a:moveTo>
                  <a:pt x="-1" y="21474"/>
                </a:moveTo>
                <a:cubicBezTo>
                  <a:pt x="68" y="9594"/>
                  <a:pt x="9718" y="0"/>
                  <a:pt x="21598" y="0"/>
                </a:cubicBezTo>
                <a:lnTo>
                  <a:pt x="21599" y="21600"/>
                </a:lnTo>
                <a:lnTo>
                  <a:pt x="-1" y="21474"/>
                </a:lnTo>
                <a:close/>
              </a:path>
            </a:pathLst>
          </a:custGeom>
          <a:noFill/>
          <a:ln w="30163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1052"/>
          <p:cNvSpPr>
            <a:spLocks noChangeShapeType="1"/>
          </p:cNvSpPr>
          <p:nvPr/>
        </p:nvSpPr>
        <p:spPr bwMode="auto">
          <a:xfrm>
            <a:off x="4267200" y="3048000"/>
            <a:ext cx="508000" cy="1641475"/>
          </a:xfrm>
          <a:prstGeom prst="line">
            <a:avLst/>
          </a:prstGeom>
          <a:noFill/>
          <a:ln w="30163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Arc 1053"/>
          <p:cNvSpPr>
            <a:spLocks/>
          </p:cNvSpPr>
          <p:nvPr/>
        </p:nvSpPr>
        <p:spPr bwMode="auto">
          <a:xfrm>
            <a:off x="4173538" y="2994025"/>
            <a:ext cx="117475" cy="173038"/>
          </a:xfrm>
          <a:custGeom>
            <a:avLst/>
            <a:gdLst>
              <a:gd name="T0" fmla="*/ 0 w 21859"/>
              <a:gd name="T1" fmla="*/ 2147483646 h 21600"/>
              <a:gd name="T2" fmla="*/ 2147483646 w 21859"/>
              <a:gd name="T3" fmla="*/ 2147483646 h 21600"/>
              <a:gd name="T4" fmla="*/ 2147483646 w 21859"/>
              <a:gd name="T5" fmla="*/ 2147483646 h 21600"/>
              <a:gd name="T6" fmla="*/ 0 60000 65536"/>
              <a:gd name="T7" fmla="*/ 0 60000 65536"/>
              <a:gd name="T8" fmla="*/ 0 60000 65536"/>
              <a:gd name="T9" fmla="*/ 0 w 21859"/>
              <a:gd name="T10" fmla="*/ 0 h 21600"/>
              <a:gd name="T11" fmla="*/ 21859 w 218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59" h="21600" fill="none" extrusionOk="0">
                <a:moveTo>
                  <a:pt x="-1" y="1"/>
                </a:moveTo>
                <a:cubicBezTo>
                  <a:pt x="86" y="0"/>
                  <a:pt x="173" y="-1"/>
                  <a:pt x="260" y="0"/>
                </a:cubicBezTo>
                <a:cubicBezTo>
                  <a:pt x="12110" y="0"/>
                  <a:pt x="21748" y="9547"/>
                  <a:pt x="21859" y="21397"/>
                </a:cubicBezTo>
              </a:path>
              <a:path w="21859" h="21600" stroke="0" extrusionOk="0">
                <a:moveTo>
                  <a:pt x="-1" y="1"/>
                </a:moveTo>
                <a:cubicBezTo>
                  <a:pt x="86" y="0"/>
                  <a:pt x="173" y="-1"/>
                  <a:pt x="260" y="0"/>
                </a:cubicBezTo>
                <a:cubicBezTo>
                  <a:pt x="12110" y="0"/>
                  <a:pt x="21748" y="9547"/>
                  <a:pt x="21859" y="21397"/>
                </a:cubicBezTo>
                <a:lnTo>
                  <a:pt x="260" y="21600"/>
                </a:lnTo>
                <a:lnTo>
                  <a:pt x="-1" y="1"/>
                </a:lnTo>
                <a:close/>
              </a:path>
            </a:pathLst>
          </a:custGeom>
          <a:noFill/>
          <a:ln w="30163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Line 1054"/>
          <p:cNvSpPr>
            <a:spLocks noChangeShapeType="1"/>
          </p:cNvSpPr>
          <p:nvPr/>
        </p:nvSpPr>
        <p:spPr bwMode="auto">
          <a:xfrm>
            <a:off x="5260975" y="4851400"/>
            <a:ext cx="3082925" cy="301625"/>
          </a:xfrm>
          <a:prstGeom prst="line">
            <a:avLst/>
          </a:prstGeom>
          <a:noFill/>
          <a:ln w="30163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Arc 1055"/>
          <p:cNvSpPr>
            <a:spLocks/>
          </p:cNvSpPr>
          <p:nvPr/>
        </p:nvSpPr>
        <p:spPr bwMode="auto">
          <a:xfrm>
            <a:off x="4775200" y="4678363"/>
            <a:ext cx="512763" cy="192087"/>
          </a:xfrm>
          <a:custGeom>
            <a:avLst/>
            <a:gdLst>
              <a:gd name="T0" fmla="*/ 2147483646 w 21600"/>
              <a:gd name="T1" fmla="*/ 2147483646 h 21778"/>
              <a:gd name="T2" fmla="*/ 2147483646 w 21600"/>
              <a:gd name="T3" fmla="*/ 0 h 21778"/>
              <a:gd name="T4" fmla="*/ 2147483646 w 21600"/>
              <a:gd name="T5" fmla="*/ 2147483646 h 21778"/>
              <a:gd name="T6" fmla="*/ 0 60000 65536"/>
              <a:gd name="T7" fmla="*/ 0 60000 65536"/>
              <a:gd name="T8" fmla="*/ 0 60000 65536"/>
              <a:gd name="T9" fmla="*/ 0 w 21600"/>
              <a:gd name="T10" fmla="*/ 0 h 21778"/>
              <a:gd name="T11" fmla="*/ 21600 w 21600"/>
              <a:gd name="T12" fmla="*/ 21778 h 217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78" fill="none" extrusionOk="0">
                <a:moveTo>
                  <a:pt x="21539" y="21778"/>
                </a:moveTo>
                <a:cubicBezTo>
                  <a:pt x="9634" y="21745"/>
                  <a:pt x="0" y="12084"/>
                  <a:pt x="0" y="179"/>
                </a:cubicBezTo>
                <a:cubicBezTo>
                  <a:pt x="-1" y="119"/>
                  <a:pt x="0" y="59"/>
                  <a:pt x="0" y="-1"/>
                </a:cubicBezTo>
              </a:path>
              <a:path w="21600" h="21778" stroke="0" extrusionOk="0">
                <a:moveTo>
                  <a:pt x="21539" y="21778"/>
                </a:moveTo>
                <a:cubicBezTo>
                  <a:pt x="9634" y="21745"/>
                  <a:pt x="0" y="12084"/>
                  <a:pt x="0" y="179"/>
                </a:cubicBezTo>
                <a:cubicBezTo>
                  <a:pt x="-1" y="119"/>
                  <a:pt x="0" y="59"/>
                  <a:pt x="0" y="-1"/>
                </a:cubicBezTo>
                <a:lnTo>
                  <a:pt x="21600" y="179"/>
                </a:lnTo>
                <a:lnTo>
                  <a:pt x="21539" y="21778"/>
                </a:lnTo>
                <a:close/>
              </a:path>
            </a:pathLst>
          </a:custGeom>
          <a:noFill/>
          <a:ln w="30163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Line 1056"/>
          <p:cNvSpPr>
            <a:spLocks noChangeShapeType="1"/>
          </p:cNvSpPr>
          <p:nvPr/>
        </p:nvSpPr>
        <p:spPr bwMode="auto">
          <a:xfrm flipV="1">
            <a:off x="2032000" y="4770438"/>
            <a:ext cx="2133600" cy="141287"/>
          </a:xfrm>
          <a:prstGeom prst="line">
            <a:avLst/>
          </a:prstGeom>
          <a:noFill/>
          <a:ln w="301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Line 1057"/>
          <p:cNvSpPr>
            <a:spLocks noChangeShapeType="1"/>
          </p:cNvSpPr>
          <p:nvPr/>
        </p:nvSpPr>
        <p:spPr bwMode="auto">
          <a:xfrm flipV="1">
            <a:off x="4325938" y="3200400"/>
            <a:ext cx="550862" cy="1430338"/>
          </a:xfrm>
          <a:prstGeom prst="line">
            <a:avLst/>
          </a:prstGeom>
          <a:noFill/>
          <a:ln w="301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Arc 1059"/>
          <p:cNvSpPr>
            <a:spLocks/>
          </p:cNvSpPr>
          <p:nvPr/>
        </p:nvSpPr>
        <p:spPr bwMode="auto">
          <a:xfrm>
            <a:off x="5011738" y="2755900"/>
            <a:ext cx="3370262" cy="241300"/>
          </a:xfrm>
          <a:custGeom>
            <a:avLst/>
            <a:gdLst>
              <a:gd name="T0" fmla="*/ 0 w 21599"/>
              <a:gd name="T1" fmla="*/ 2147483646 h 21598"/>
              <a:gd name="T2" fmla="*/ 2147483646 w 21599"/>
              <a:gd name="T3" fmla="*/ 0 h 21598"/>
              <a:gd name="T4" fmla="*/ 2147483646 w 21599"/>
              <a:gd name="T5" fmla="*/ 2147483646 h 21598"/>
              <a:gd name="T6" fmla="*/ 0 60000 65536"/>
              <a:gd name="T7" fmla="*/ 0 60000 65536"/>
              <a:gd name="T8" fmla="*/ 0 60000 65536"/>
              <a:gd name="T9" fmla="*/ 0 w 21599"/>
              <a:gd name="T10" fmla="*/ 0 h 21598"/>
              <a:gd name="T11" fmla="*/ 21599 w 21599"/>
              <a:gd name="T12" fmla="*/ 21598 h 2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598" fill="none" extrusionOk="0">
                <a:moveTo>
                  <a:pt x="-1" y="21456"/>
                </a:moveTo>
                <a:cubicBezTo>
                  <a:pt x="76" y="9669"/>
                  <a:pt x="9589" y="120"/>
                  <a:pt x="21375" y="-1"/>
                </a:cubicBezTo>
              </a:path>
              <a:path w="21599" h="21598" stroke="0" extrusionOk="0">
                <a:moveTo>
                  <a:pt x="-1" y="21456"/>
                </a:moveTo>
                <a:cubicBezTo>
                  <a:pt x="76" y="9669"/>
                  <a:pt x="9589" y="120"/>
                  <a:pt x="21375" y="-1"/>
                </a:cubicBezTo>
                <a:lnTo>
                  <a:pt x="21599" y="21598"/>
                </a:lnTo>
                <a:lnTo>
                  <a:pt x="-1" y="21456"/>
                </a:lnTo>
                <a:close/>
              </a:path>
            </a:pathLst>
          </a:custGeom>
          <a:noFill/>
          <a:ln w="301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Line 1060"/>
          <p:cNvSpPr>
            <a:spLocks noChangeShapeType="1"/>
          </p:cNvSpPr>
          <p:nvPr/>
        </p:nvSpPr>
        <p:spPr bwMode="auto">
          <a:xfrm flipH="1">
            <a:off x="4846638" y="2974975"/>
            <a:ext cx="163512" cy="282575"/>
          </a:xfrm>
          <a:prstGeom prst="line">
            <a:avLst/>
          </a:prstGeom>
          <a:noFill/>
          <a:ln w="301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6" name="Arc 1061"/>
          <p:cNvSpPr>
            <a:spLocks/>
          </p:cNvSpPr>
          <p:nvPr/>
        </p:nvSpPr>
        <p:spPr bwMode="auto">
          <a:xfrm>
            <a:off x="4132264" y="4571999"/>
            <a:ext cx="211136" cy="187326"/>
          </a:xfrm>
          <a:custGeom>
            <a:avLst/>
            <a:gdLst>
              <a:gd name="T0" fmla="*/ 2147483646 w 21764"/>
              <a:gd name="T1" fmla="*/ 0 h 21864"/>
              <a:gd name="T2" fmla="*/ 0 w 21764"/>
              <a:gd name="T3" fmla="*/ 2147483646 h 21864"/>
              <a:gd name="T4" fmla="*/ 2147483646 w 21764"/>
              <a:gd name="T5" fmla="*/ 2147483646 h 21864"/>
              <a:gd name="T6" fmla="*/ 0 60000 65536"/>
              <a:gd name="T7" fmla="*/ 0 60000 65536"/>
              <a:gd name="T8" fmla="*/ 0 60000 65536"/>
              <a:gd name="T9" fmla="*/ 0 w 21764"/>
              <a:gd name="T10" fmla="*/ 0 h 21864"/>
              <a:gd name="T11" fmla="*/ 21764 w 21764"/>
              <a:gd name="T12" fmla="*/ 21864 h 21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64" h="21864" fill="none" extrusionOk="0">
                <a:moveTo>
                  <a:pt x="21762" y="-1"/>
                </a:moveTo>
                <a:cubicBezTo>
                  <a:pt x="21763" y="87"/>
                  <a:pt x="21764" y="175"/>
                  <a:pt x="21764" y="264"/>
                </a:cubicBezTo>
                <a:cubicBezTo>
                  <a:pt x="21764" y="12193"/>
                  <a:pt x="12093" y="21864"/>
                  <a:pt x="164" y="21864"/>
                </a:cubicBezTo>
                <a:cubicBezTo>
                  <a:pt x="109" y="21864"/>
                  <a:pt x="54" y="21863"/>
                  <a:pt x="-1" y="21863"/>
                </a:cubicBezTo>
              </a:path>
              <a:path w="21764" h="21864" stroke="0" extrusionOk="0">
                <a:moveTo>
                  <a:pt x="21762" y="-1"/>
                </a:moveTo>
                <a:cubicBezTo>
                  <a:pt x="21763" y="87"/>
                  <a:pt x="21764" y="175"/>
                  <a:pt x="21764" y="264"/>
                </a:cubicBezTo>
                <a:cubicBezTo>
                  <a:pt x="21764" y="12193"/>
                  <a:pt x="12093" y="21864"/>
                  <a:pt x="164" y="21864"/>
                </a:cubicBezTo>
                <a:cubicBezTo>
                  <a:pt x="109" y="21864"/>
                  <a:pt x="54" y="21863"/>
                  <a:pt x="-1" y="21863"/>
                </a:cubicBezTo>
                <a:lnTo>
                  <a:pt x="164" y="264"/>
                </a:lnTo>
                <a:lnTo>
                  <a:pt x="21762" y="-1"/>
                </a:lnTo>
                <a:close/>
              </a:path>
            </a:pathLst>
          </a:custGeom>
          <a:noFill/>
          <a:ln w="301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Arc 1062"/>
          <p:cNvSpPr>
            <a:spLocks/>
          </p:cNvSpPr>
          <p:nvPr/>
        </p:nvSpPr>
        <p:spPr bwMode="auto">
          <a:xfrm>
            <a:off x="1638300" y="4911725"/>
            <a:ext cx="403225" cy="252413"/>
          </a:xfrm>
          <a:custGeom>
            <a:avLst/>
            <a:gdLst>
              <a:gd name="T0" fmla="*/ 0 w 21599"/>
              <a:gd name="T1" fmla="*/ 2147483646 h 21600"/>
              <a:gd name="T2" fmla="*/ 2147483646 w 21599"/>
              <a:gd name="T3" fmla="*/ 0 h 21600"/>
              <a:gd name="T4" fmla="*/ 2147483646 w 21599"/>
              <a:gd name="T5" fmla="*/ 2147483646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21463"/>
                </a:moveTo>
                <a:cubicBezTo>
                  <a:pt x="74" y="9587"/>
                  <a:pt x="9722" y="0"/>
                  <a:pt x="21598" y="0"/>
                </a:cubicBezTo>
              </a:path>
              <a:path w="21599" h="21600" stroke="0" extrusionOk="0">
                <a:moveTo>
                  <a:pt x="-1" y="21463"/>
                </a:moveTo>
                <a:cubicBezTo>
                  <a:pt x="74" y="9587"/>
                  <a:pt x="9722" y="0"/>
                  <a:pt x="21598" y="0"/>
                </a:cubicBezTo>
                <a:lnTo>
                  <a:pt x="21599" y="21600"/>
                </a:lnTo>
                <a:lnTo>
                  <a:pt x="-1" y="21463"/>
                </a:lnTo>
                <a:close/>
              </a:path>
            </a:pathLst>
          </a:custGeom>
          <a:noFill/>
          <a:ln w="30163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Line 1063"/>
          <p:cNvSpPr>
            <a:spLocks noChangeShapeType="1"/>
          </p:cNvSpPr>
          <p:nvPr/>
        </p:nvSpPr>
        <p:spPr bwMode="auto">
          <a:xfrm flipV="1">
            <a:off x="1566863" y="2590800"/>
            <a:ext cx="414337" cy="1554163"/>
          </a:xfrm>
          <a:prstGeom prst="line">
            <a:avLst/>
          </a:prstGeom>
          <a:noFill/>
          <a:ln w="30163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9" name="Line 1064"/>
          <p:cNvSpPr>
            <a:spLocks noChangeShapeType="1"/>
          </p:cNvSpPr>
          <p:nvPr/>
        </p:nvSpPr>
        <p:spPr bwMode="auto">
          <a:xfrm>
            <a:off x="2228850" y="2490788"/>
            <a:ext cx="6134100" cy="1587"/>
          </a:xfrm>
          <a:prstGeom prst="line">
            <a:avLst/>
          </a:prstGeom>
          <a:noFill/>
          <a:ln w="30163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0" name="Arc 1065"/>
          <p:cNvSpPr>
            <a:spLocks/>
          </p:cNvSpPr>
          <p:nvPr/>
        </p:nvSpPr>
        <p:spPr bwMode="auto">
          <a:xfrm>
            <a:off x="1962150" y="2490788"/>
            <a:ext cx="258763" cy="90487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0"/>
                  <a:pt x="9670" y="0"/>
                  <a:pt x="21599" y="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0163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066"/>
          <p:cNvGrpSpPr>
            <a:grpSpLocks/>
          </p:cNvGrpSpPr>
          <p:nvPr/>
        </p:nvGrpSpPr>
        <p:grpSpPr bwMode="auto">
          <a:xfrm>
            <a:off x="984250" y="2378075"/>
            <a:ext cx="269875" cy="2447925"/>
            <a:chOff x="705" y="1883"/>
            <a:chExt cx="191" cy="1542"/>
          </a:xfrm>
        </p:grpSpPr>
        <p:sp>
          <p:nvSpPr>
            <p:cNvPr id="27712" name="Rectangle 1067"/>
            <p:cNvSpPr>
              <a:spLocks noChangeArrowheads="1"/>
            </p:cNvSpPr>
            <p:nvPr/>
          </p:nvSpPr>
          <p:spPr bwMode="auto">
            <a:xfrm>
              <a:off x="705" y="1883"/>
              <a:ext cx="19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1900">
                  <a:latin typeface="Arial" pitchFamily="34" charset="0"/>
                </a:rPr>
                <a:t>50</a:t>
              </a:r>
              <a:endParaRPr lang="en-AU" altLang="en-US" sz="2800">
                <a:latin typeface="Arial" pitchFamily="34" charset="0"/>
              </a:endParaRPr>
            </a:p>
          </p:txBody>
        </p:sp>
        <p:sp>
          <p:nvSpPr>
            <p:cNvPr id="27713" name="Rectangle 1068"/>
            <p:cNvSpPr>
              <a:spLocks noChangeArrowheads="1"/>
            </p:cNvSpPr>
            <p:nvPr/>
          </p:nvSpPr>
          <p:spPr bwMode="auto">
            <a:xfrm>
              <a:off x="705" y="2214"/>
              <a:ext cx="19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1900">
                  <a:latin typeface="Arial" pitchFamily="34" charset="0"/>
                </a:rPr>
                <a:t>40</a:t>
              </a:r>
              <a:endParaRPr lang="en-AU" altLang="en-US" sz="2800">
                <a:latin typeface="Arial" pitchFamily="34" charset="0"/>
              </a:endParaRPr>
            </a:p>
          </p:txBody>
        </p:sp>
        <p:sp>
          <p:nvSpPr>
            <p:cNvPr id="27714" name="Rectangle 1069"/>
            <p:cNvSpPr>
              <a:spLocks noChangeArrowheads="1"/>
            </p:cNvSpPr>
            <p:nvPr/>
          </p:nvSpPr>
          <p:spPr bwMode="auto">
            <a:xfrm>
              <a:off x="705" y="2544"/>
              <a:ext cx="19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1900">
                  <a:latin typeface="Arial" pitchFamily="34" charset="0"/>
                </a:rPr>
                <a:t>30</a:t>
              </a:r>
              <a:endParaRPr lang="en-AU" altLang="en-US" sz="2800">
                <a:latin typeface="Arial" pitchFamily="34" charset="0"/>
              </a:endParaRPr>
            </a:p>
          </p:txBody>
        </p:sp>
        <p:sp>
          <p:nvSpPr>
            <p:cNvPr id="27715" name="Rectangle 1070"/>
            <p:cNvSpPr>
              <a:spLocks noChangeArrowheads="1"/>
            </p:cNvSpPr>
            <p:nvPr/>
          </p:nvSpPr>
          <p:spPr bwMode="auto">
            <a:xfrm>
              <a:off x="705" y="2900"/>
              <a:ext cx="19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1900">
                  <a:latin typeface="Arial" pitchFamily="34" charset="0"/>
                </a:rPr>
                <a:t>20</a:t>
              </a:r>
              <a:endParaRPr lang="en-AU" altLang="en-US" sz="2800">
                <a:latin typeface="Arial" pitchFamily="34" charset="0"/>
              </a:endParaRPr>
            </a:p>
          </p:txBody>
        </p:sp>
        <p:sp>
          <p:nvSpPr>
            <p:cNvPr id="27716" name="Rectangle 1071"/>
            <p:cNvSpPr>
              <a:spLocks noChangeArrowheads="1"/>
            </p:cNvSpPr>
            <p:nvPr/>
          </p:nvSpPr>
          <p:spPr bwMode="auto">
            <a:xfrm>
              <a:off x="705" y="3243"/>
              <a:ext cx="191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AU" altLang="en-US" sz="1900">
                  <a:latin typeface="Arial" pitchFamily="34" charset="0"/>
                </a:rPr>
                <a:t>10</a:t>
              </a:r>
              <a:endParaRPr lang="en-AU" altLang="en-US" sz="2800">
                <a:latin typeface="Arial" pitchFamily="34" charset="0"/>
              </a:endParaRPr>
            </a:p>
          </p:txBody>
        </p:sp>
      </p:grpSp>
      <p:sp>
        <p:nvSpPr>
          <p:cNvPr id="27682" name="Rectangle 1072"/>
          <p:cNvSpPr>
            <a:spLocks noChangeArrowheads="1"/>
          </p:cNvSpPr>
          <p:nvPr/>
        </p:nvSpPr>
        <p:spPr bwMode="auto">
          <a:xfrm>
            <a:off x="3167063" y="2092325"/>
            <a:ext cx="1458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b="1" dirty="0">
                <a:latin typeface="Symbol" pitchFamily="18" charset="2"/>
              </a:rPr>
              <a:t>a</a:t>
            </a:r>
            <a:endParaRPr lang="en-AU" altLang="en-US" dirty="0">
              <a:latin typeface="Arial" pitchFamily="34" charset="0"/>
            </a:endParaRPr>
          </a:p>
        </p:txBody>
      </p:sp>
      <p:sp>
        <p:nvSpPr>
          <p:cNvPr id="27683" name="Rectangle 1073"/>
          <p:cNvSpPr>
            <a:spLocks noChangeArrowheads="1"/>
          </p:cNvSpPr>
          <p:nvPr/>
        </p:nvSpPr>
        <p:spPr bwMode="auto">
          <a:xfrm>
            <a:off x="2919413" y="4556125"/>
            <a:ext cx="1666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b="1">
                <a:solidFill>
                  <a:schemeClr val="tx2"/>
                </a:solidFill>
                <a:latin typeface="Symbol" pitchFamily="18" charset="2"/>
              </a:rPr>
              <a:t>b</a:t>
            </a:r>
            <a:endParaRPr lang="en-AU" altLang="en-US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684" name="Rectangle 1074"/>
          <p:cNvSpPr>
            <a:spLocks noChangeArrowheads="1"/>
          </p:cNvSpPr>
          <p:nvPr/>
        </p:nvSpPr>
        <p:spPr bwMode="auto">
          <a:xfrm>
            <a:off x="6626225" y="2132013"/>
            <a:ext cx="1458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b="1" dirty="0">
                <a:latin typeface="Symbol" pitchFamily="18" charset="2"/>
              </a:rPr>
              <a:t>a</a:t>
            </a:r>
            <a:endParaRPr lang="en-AU" altLang="en-US" dirty="0">
              <a:latin typeface="Arial" pitchFamily="34" charset="0"/>
            </a:endParaRPr>
          </a:p>
        </p:txBody>
      </p:sp>
      <p:sp>
        <p:nvSpPr>
          <p:cNvPr id="27685" name="Rectangle 1075"/>
          <p:cNvSpPr>
            <a:spLocks noChangeArrowheads="1"/>
          </p:cNvSpPr>
          <p:nvPr/>
        </p:nvSpPr>
        <p:spPr bwMode="auto">
          <a:xfrm>
            <a:off x="6648450" y="2982913"/>
            <a:ext cx="166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b="1">
                <a:solidFill>
                  <a:schemeClr val="tx2"/>
                </a:solidFill>
                <a:latin typeface="Symbol" pitchFamily="18" charset="2"/>
              </a:rPr>
              <a:t>b</a:t>
            </a:r>
            <a:endParaRPr lang="en-AU" altLang="en-US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686" name="Rectangle 1076"/>
          <p:cNvSpPr>
            <a:spLocks noChangeArrowheads="1"/>
          </p:cNvSpPr>
          <p:nvPr/>
        </p:nvSpPr>
        <p:spPr bwMode="auto">
          <a:xfrm>
            <a:off x="3187700" y="2982913"/>
            <a:ext cx="125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b="1">
                <a:solidFill>
                  <a:schemeClr val="tx2"/>
                </a:solidFill>
                <a:latin typeface="Symbol" pitchFamily="18" charset="2"/>
              </a:rPr>
              <a:t>g</a:t>
            </a:r>
            <a:endParaRPr lang="en-AU" altLang="en-US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687" name="Rectangle 1077"/>
          <p:cNvSpPr>
            <a:spLocks noChangeArrowheads="1"/>
          </p:cNvSpPr>
          <p:nvPr/>
        </p:nvSpPr>
        <p:spPr bwMode="auto">
          <a:xfrm>
            <a:off x="1879600" y="4233863"/>
            <a:ext cx="1508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b="1">
                <a:solidFill>
                  <a:srgbClr val="FF9999"/>
                </a:solidFill>
                <a:latin typeface="Symbol" pitchFamily="18" charset="2"/>
              </a:rPr>
              <a:t>z</a:t>
            </a:r>
            <a:endParaRPr lang="en-AU" altLang="en-US">
              <a:solidFill>
                <a:srgbClr val="FF9999"/>
              </a:solidFill>
              <a:latin typeface="Arial" pitchFamily="34" charset="0"/>
            </a:endParaRPr>
          </a:p>
        </p:txBody>
      </p:sp>
      <p:sp>
        <p:nvSpPr>
          <p:cNvPr id="27688" name="Rectangle 1078"/>
          <p:cNvSpPr>
            <a:spLocks noChangeArrowheads="1"/>
          </p:cNvSpPr>
          <p:nvPr/>
        </p:nvSpPr>
        <p:spPr bwMode="auto">
          <a:xfrm>
            <a:off x="1555750" y="4637088"/>
            <a:ext cx="133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b="1">
                <a:solidFill>
                  <a:schemeClr val="tx2"/>
                </a:solidFill>
                <a:latin typeface="Symbol" pitchFamily="18" charset="2"/>
              </a:rPr>
              <a:t>e</a:t>
            </a:r>
            <a:endParaRPr lang="en-AU" altLang="en-US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689" name="Rectangle 1079"/>
          <p:cNvSpPr>
            <a:spLocks noChangeArrowheads="1"/>
          </p:cNvSpPr>
          <p:nvPr/>
        </p:nvSpPr>
        <p:spPr bwMode="auto">
          <a:xfrm>
            <a:off x="8135938" y="4759325"/>
            <a:ext cx="150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b="1">
                <a:solidFill>
                  <a:schemeClr val="tx2"/>
                </a:solidFill>
                <a:latin typeface="Symbol" pitchFamily="18" charset="2"/>
              </a:rPr>
              <a:t>d</a:t>
            </a:r>
            <a:endParaRPr lang="en-AU" altLang="en-US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690" name="Rectangle 1080"/>
          <p:cNvSpPr>
            <a:spLocks noChangeArrowheads="1"/>
          </p:cNvSpPr>
          <p:nvPr/>
        </p:nvSpPr>
        <p:spPr bwMode="auto">
          <a:xfrm>
            <a:off x="6737350" y="4576763"/>
            <a:ext cx="125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b="1">
                <a:solidFill>
                  <a:schemeClr val="tx2"/>
                </a:solidFill>
                <a:latin typeface="Symbol" pitchFamily="18" charset="2"/>
              </a:rPr>
              <a:t>g</a:t>
            </a:r>
            <a:endParaRPr lang="en-AU" altLang="en-US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27691" name="Arc 1081"/>
          <p:cNvSpPr>
            <a:spLocks/>
          </p:cNvSpPr>
          <p:nvPr/>
        </p:nvSpPr>
        <p:spPr bwMode="auto">
          <a:xfrm>
            <a:off x="4489450" y="5092700"/>
            <a:ext cx="3873500" cy="90488"/>
          </a:xfrm>
          <a:custGeom>
            <a:avLst/>
            <a:gdLst>
              <a:gd name="T0" fmla="*/ 0 w 21600"/>
              <a:gd name="T1" fmla="*/ 2147483646 h 21599"/>
              <a:gd name="T2" fmla="*/ 2147483646 w 21600"/>
              <a:gd name="T3" fmla="*/ 0 h 21599"/>
              <a:gd name="T4" fmla="*/ 2147483646 w 21600"/>
              <a:gd name="T5" fmla="*/ 2147483646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0" y="21599"/>
                </a:moveTo>
                <a:cubicBezTo>
                  <a:pt x="0" y="9672"/>
                  <a:pt x="9666" y="2"/>
                  <a:pt x="21592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672"/>
                  <a:pt x="9666" y="2"/>
                  <a:pt x="21592" y="-1"/>
                </a:cubicBez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30163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082"/>
          <p:cNvGrpSpPr>
            <a:grpSpLocks/>
          </p:cNvGrpSpPr>
          <p:nvPr/>
        </p:nvGrpSpPr>
        <p:grpSpPr bwMode="auto">
          <a:xfrm>
            <a:off x="1547813" y="3459163"/>
            <a:ext cx="368300" cy="1654175"/>
            <a:chOff x="1105" y="2564"/>
            <a:chExt cx="261" cy="1042"/>
          </a:xfrm>
        </p:grpSpPr>
        <p:sp>
          <p:nvSpPr>
            <p:cNvPr id="27710" name="Line 1083"/>
            <p:cNvSpPr>
              <a:spLocks noChangeShapeType="1"/>
            </p:cNvSpPr>
            <p:nvPr/>
          </p:nvSpPr>
          <p:spPr bwMode="auto">
            <a:xfrm>
              <a:off x="1105" y="2564"/>
              <a:ext cx="127" cy="889"/>
            </a:xfrm>
            <a:prstGeom prst="line">
              <a:avLst/>
            </a:prstGeom>
            <a:noFill/>
            <a:ln w="30163">
              <a:solidFill>
                <a:srgbClr val="CC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Arc 1084"/>
            <p:cNvSpPr>
              <a:spLocks/>
            </p:cNvSpPr>
            <p:nvPr/>
          </p:nvSpPr>
          <p:spPr bwMode="auto">
            <a:xfrm>
              <a:off x="1232" y="3440"/>
              <a:ext cx="134" cy="166"/>
            </a:xfrm>
            <a:custGeom>
              <a:avLst/>
              <a:gdLst>
                <a:gd name="T0" fmla="*/ 0 w 21600"/>
                <a:gd name="T1" fmla="*/ 0 h 21729"/>
                <a:gd name="T2" fmla="*/ 0 w 21600"/>
                <a:gd name="T3" fmla="*/ 0 h 21729"/>
                <a:gd name="T4" fmla="*/ 0 w 21600"/>
                <a:gd name="T5" fmla="*/ 0 h 2172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29"/>
                <a:gd name="T11" fmla="*/ 21600 w 21600"/>
                <a:gd name="T12" fmla="*/ 21729 h 217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29" fill="none" extrusionOk="0">
                  <a:moveTo>
                    <a:pt x="21436" y="21729"/>
                  </a:moveTo>
                  <a:cubicBezTo>
                    <a:pt x="9571" y="21639"/>
                    <a:pt x="0" y="11995"/>
                    <a:pt x="0" y="130"/>
                  </a:cubicBezTo>
                  <a:cubicBezTo>
                    <a:pt x="-1" y="86"/>
                    <a:pt x="0" y="43"/>
                    <a:pt x="0" y="-1"/>
                  </a:cubicBezTo>
                </a:path>
                <a:path w="21600" h="21729" stroke="0" extrusionOk="0">
                  <a:moveTo>
                    <a:pt x="21436" y="21729"/>
                  </a:moveTo>
                  <a:cubicBezTo>
                    <a:pt x="9571" y="21639"/>
                    <a:pt x="0" y="11995"/>
                    <a:pt x="0" y="130"/>
                  </a:cubicBezTo>
                  <a:cubicBezTo>
                    <a:pt x="-1" y="86"/>
                    <a:pt x="0" y="43"/>
                    <a:pt x="0" y="-1"/>
                  </a:cubicBezTo>
                  <a:lnTo>
                    <a:pt x="21600" y="130"/>
                  </a:lnTo>
                  <a:lnTo>
                    <a:pt x="21436" y="21729"/>
                  </a:lnTo>
                  <a:close/>
                </a:path>
              </a:pathLst>
            </a:custGeom>
            <a:noFill/>
            <a:ln w="30163">
              <a:solidFill>
                <a:srgbClr val="CCFF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085"/>
          <p:cNvGrpSpPr>
            <a:grpSpLocks/>
          </p:cNvGrpSpPr>
          <p:nvPr/>
        </p:nvGrpSpPr>
        <p:grpSpPr bwMode="auto">
          <a:xfrm>
            <a:off x="1657350" y="3459163"/>
            <a:ext cx="368300" cy="1654175"/>
            <a:chOff x="1182" y="2564"/>
            <a:chExt cx="261" cy="1042"/>
          </a:xfrm>
        </p:grpSpPr>
        <p:sp>
          <p:nvSpPr>
            <p:cNvPr id="27708" name="Line 1086"/>
            <p:cNvSpPr>
              <a:spLocks noChangeShapeType="1"/>
            </p:cNvSpPr>
            <p:nvPr/>
          </p:nvSpPr>
          <p:spPr bwMode="auto">
            <a:xfrm>
              <a:off x="1182" y="2564"/>
              <a:ext cx="127" cy="889"/>
            </a:xfrm>
            <a:prstGeom prst="line">
              <a:avLst/>
            </a:prstGeom>
            <a:noFill/>
            <a:ln w="30163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Arc 1087"/>
            <p:cNvSpPr>
              <a:spLocks/>
            </p:cNvSpPr>
            <p:nvPr/>
          </p:nvSpPr>
          <p:spPr bwMode="auto">
            <a:xfrm>
              <a:off x="1309" y="3440"/>
              <a:ext cx="134" cy="166"/>
            </a:xfrm>
            <a:custGeom>
              <a:avLst/>
              <a:gdLst>
                <a:gd name="T0" fmla="*/ 0 w 21600"/>
                <a:gd name="T1" fmla="*/ 0 h 21729"/>
                <a:gd name="T2" fmla="*/ 0 w 21600"/>
                <a:gd name="T3" fmla="*/ 0 h 21729"/>
                <a:gd name="T4" fmla="*/ 0 w 21600"/>
                <a:gd name="T5" fmla="*/ 0 h 2172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729"/>
                <a:gd name="T11" fmla="*/ 21600 w 21600"/>
                <a:gd name="T12" fmla="*/ 21729 h 217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729" fill="none" extrusionOk="0">
                  <a:moveTo>
                    <a:pt x="21436" y="21729"/>
                  </a:moveTo>
                  <a:cubicBezTo>
                    <a:pt x="9571" y="21639"/>
                    <a:pt x="0" y="11995"/>
                    <a:pt x="0" y="130"/>
                  </a:cubicBezTo>
                  <a:cubicBezTo>
                    <a:pt x="-1" y="86"/>
                    <a:pt x="0" y="43"/>
                    <a:pt x="0" y="-1"/>
                  </a:cubicBezTo>
                </a:path>
                <a:path w="21600" h="21729" stroke="0" extrusionOk="0">
                  <a:moveTo>
                    <a:pt x="21436" y="21729"/>
                  </a:moveTo>
                  <a:cubicBezTo>
                    <a:pt x="9571" y="21639"/>
                    <a:pt x="0" y="11995"/>
                    <a:pt x="0" y="130"/>
                  </a:cubicBezTo>
                  <a:cubicBezTo>
                    <a:pt x="-1" y="86"/>
                    <a:pt x="0" y="43"/>
                    <a:pt x="0" y="-1"/>
                  </a:cubicBezTo>
                  <a:lnTo>
                    <a:pt x="21600" y="130"/>
                  </a:lnTo>
                  <a:lnTo>
                    <a:pt x="21436" y="21729"/>
                  </a:lnTo>
                  <a:close/>
                </a:path>
              </a:pathLst>
            </a:custGeom>
            <a:noFill/>
            <a:ln w="30163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94" name="Rectangle 1088"/>
          <p:cNvSpPr>
            <a:spLocks noChangeArrowheads="1"/>
          </p:cNvSpPr>
          <p:nvPr/>
        </p:nvSpPr>
        <p:spPr bwMode="auto">
          <a:xfrm>
            <a:off x="2328863" y="5526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sz="1900">
                <a:latin typeface="Arial" pitchFamily="34" charset="0"/>
              </a:rPr>
              <a:t>12</a:t>
            </a:r>
            <a:endParaRPr lang="en-AU" altLang="en-US" sz="2800">
              <a:latin typeface="Arial" pitchFamily="34" charset="0"/>
            </a:endParaRPr>
          </a:p>
        </p:txBody>
      </p:sp>
      <p:sp>
        <p:nvSpPr>
          <p:cNvPr id="27695" name="Rectangle 1089"/>
          <p:cNvSpPr>
            <a:spLocks noChangeArrowheads="1"/>
          </p:cNvSpPr>
          <p:nvPr/>
        </p:nvSpPr>
        <p:spPr bwMode="auto">
          <a:xfrm>
            <a:off x="3295650" y="5526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sz="1900">
                <a:latin typeface="Arial" pitchFamily="34" charset="0"/>
              </a:rPr>
              <a:t>24</a:t>
            </a:r>
            <a:endParaRPr lang="en-AU" altLang="en-US" sz="2800">
              <a:latin typeface="Arial" pitchFamily="34" charset="0"/>
            </a:endParaRPr>
          </a:p>
        </p:txBody>
      </p:sp>
      <p:sp>
        <p:nvSpPr>
          <p:cNvPr id="27696" name="Rectangle 1090"/>
          <p:cNvSpPr>
            <a:spLocks noChangeArrowheads="1"/>
          </p:cNvSpPr>
          <p:nvPr/>
        </p:nvSpPr>
        <p:spPr bwMode="auto">
          <a:xfrm>
            <a:off x="4132263" y="5562600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sz="1900">
                <a:latin typeface="Arial" pitchFamily="34" charset="0"/>
              </a:rPr>
              <a:t>36</a:t>
            </a:r>
            <a:endParaRPr lang="en-AU" altLang="en-US" sz="2800">
              <a:latin typeface="Arial" pitchFamily="34" charset="0"/>
            </a:endParaRPr>
          </a:p>
        </p:txBody>
      </p:sp>
      <p:sp>
        <p:nvSpPr>
          <p:cNvPr id="27697" name="Rectangle 1091"/>
          <p:cNvSpPr>
            <a:spLocks noChangeArrowheads="1"/>
          </p:cNvSpPr>
          <p:nvPr/>
        </p:nvSpPr>
        <p:spPr bwMode="auto">
          <a:xfrm>
            <a:off x="5376863" y="5526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sz="1900">
                <a:latin typeface="Arial" pitchFamily="34" charset="0"/>
              </a:rPr>
              <a:t>12</a:t>
            </a:r>
            <a:endParaRPr lang="en-AU" altLang="en-US" sz="2800">
              <a:latin typeface="Arial" pitchFamily="34" charset="0"/>
            </a:endParaRPr>
          </a:p>
        </p:txBody>
      </p:sp>
      <p:sp>
        <p:nvSpPr>
          <p:cNvPr id="27698" name="Rectangle 1092"/>
          <p:cNvSpPr>
            <a:spLocks noChangeArrowheads="1"/>
          </p:cNvSpPr>
          <p:nvPr/>
        </p:nvSpPr>
        <p:spPr bwMode="auto">
          <a:xfrm>
            <a:off x="6361113" y="5526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sz="1900">
                <a:latin typeface="Arial" pitchFamily="34" charset="0"/>
              </a:rPr>
              <a:t>24</a:t>
            </a:r>
            <a:endParaRPr lang="en-AU" altLang="en-US" sz="2800">
              <a:latin typeface="Arial" pitchFamily="34" charset="0"/>
            </a:endParaRPr>
          </a:p>
        </p:txBody>
      </p:sp>
      <p:sp>
        <p:nvSpPr>
          <p:cNvPr id="27699" name="Rectangle 1093"/>
          <p:cNvSpPr>
            <a:spLocks noChangeArrowheads="1"/>
          </p:cNvSpPr>
          <p:nvPr/>
        </p:nvSpPr>
        <p:spPr bwMode="auto">
          <a:xfrm>
            <a:off x="7346950" y="5526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sz="1900">
                <a:latin typeface="Arial" pitchFamily="34" charset="0"/>
              </a:rPr>
              <a:t>36</a:t>
            </a:r>
            <a:endParaRPr lang="en-AU" altLang="en-US" sz="2800">
              <a:latin typeface="Arial" pitchFamily="34" charset="0"/>
            </a:endParaRPr>
          </a:p>
        </p:txBody>
      </p:sp>
      <p:sp>
        <p:nvSpPr>
          <p:cNvPr id="27700" name="Rectangle 1094"/>
          <p:cNvSpPr>
            <a:spLocks noChangeArrowheads="1"/>
          </p:cNvSpPr>
          <p:nvPr/>
        </p:nvSpPr>
        <p:spPr bwMode="auto">
          <a:xfrm>
            <a:off x="8280400" y="5526088"/>
            <a:ext cx="2698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sz="1900">
                <a:latin typeface="Arial" pitchFamily="34" charset="0"/>
              </a:rPr>
              <a:t>48</a:t>
            </a:r>
            <a:endParaRPr lang="en-AU" altLang="en-US" sz="2800">
              <a:latin typeface="Arial" pitchFamily="34" charset="0"/>
            </a:endParaRPr>
          </a:p>
        </p:txBody>
      </p:sp>
      <p:sp>
        <p:nvSpPr>
          <p:cNvPr id="27701" name="Freeform 1095"/>
          <p:cNvSpPr>
            <a:spLocks/>
          </p:cNvSpPr>
          <p:nvPr/>
        </p:nvSpPr>
        <p:spPr bwMode="auto">
          <a:xfrm>
            <a:off x="1422400" y="1905000"/>
            <a:ext cx="6940550" cy="3268663"/>
          </a:xfrm>
          <a:custGeom>
            <a:avLst/>
            <a:gdLst>
              <a:gd name="T0" fmla="*/ 0 w 4918"/>
              <a:gd name="T1" fmla="*/ 0 h 2059"/>
              <a:gd name="T2" fmla="*/ 2147483646 w 4918"/>
              <a:gd name="T3" fmla="*/ 0 h 2059"/>
              <a:gd name="T4" fmla="*/ 2147483646 w 4918"/>
              <a:gd name="T5" fmla="*/ 2147483646 h 2059"/>
              <a:gd name="T6" fmla="*/ 0 60000 65536"/>
              <a:gd name="T7" fmla="*/ 0 60000 65536"/>
              <a:gd name="T8" fmla="*/ 0 60000 65536"/>
              <a:gd name="T9" fmla="*/ 0 w 4918"/>
              <a:gd name="T10" fmla="*/ 0 h 2059"/>
              <a:gd name="T11" fmla="*/ 4918 w 4918"/>
              <a:gd name="T12" fmla="*/ 2059 h 20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18" h="2059">
                <a:moveTo>
                  <a:pt x="0" y="0"/>
                </a:moveTo>
                <a:lnTo>
                  <a:pt x="4918" y="0"/>
                </a:lnTo>
                <a:lnTo>
                  <a:pt x="4918" y="2059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2" name="Rectangle 1096"/>
          <p:cNvSpPr>
            <a:spLocks noChangeArrowheads="1"/>
          </p:cNvSpPr>
          <p:nvPr/>
        </p:nvSpPr>
        <p:spPr bwMode="auto">
          <a:xfrm>
            <a:off x="7925712" y="5905500"/>
            <a:ext cx="7921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AU" altLang="en-US" sz="2200" dirty="0">
                <a:latin typeface="Arial" pitchFamily="34" charset="0"/>
              </a:rPr>
              <a:t>weeks</a:t>
            </a:r>
          </a:p>
        </p:txBody>
      </p:sp>
      <p:sp>
        <p:nvSpPr>
          <p:cNvPr id="27703" name="Text Box 1097"/>
          <p:cNvSpPr txBox="1">
            <a:spLocks noChangeArrowheads="1"/>
          </p:cNvSpPr>
          <p:nvPr/>
        </p:nvSpPr>
        <p:spPr bwMode="auto">
          <a:xfrm>
            <a:off x="1257975" y="5861420"/>
            <a:ext cx="2971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2200" b="1" dirty="0">
                <a:latin typeface="Arial" pitchFamily="34" charset="0"/>
              </a:rPr>
              <a:t>Age post-conception</a:t>
            </a:r>
          </a:p>
        </p:txBody>
      </p:sp>
      <p:sp>
        <p:nvSpPr>
          <p:cNvPr id="27704" name="Text Box 1098"/>
          <p:cNvSpPr txBox="1">
            <a:spLocks noChangeArrowheads="1"/>
          </p:cNvSpPr>
          <p:nvPr/>
        </p:nvSpPr>
        <p:spPr bwMode="auto">
          <a:xfrm>
            <a:off x="4173537" y="6107112"/>
            <a:ext cx="8366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2200" b="1" dirty="0">
                <a:latin typeface="Arial" pitchFamily="34" charset="0"/>
              </a:rPr>
              <a:t>Birth</a:t>
            </a:r>
          </a:p>
        </p:txBody>
      </p:sp>
      <p:sp>
        <p:nvSpPr>
          <p:cNvPr id="27705" name="Text Box 1099"/>
          <p:cNvSpPr txBox="1">
            <a:spLocks noChangeArrowheads="1"/>
          </p:cNvSpPr>
          <p:nvPr/>
        </p:nvSpPr>
        <p:spPr bwMode="auto">
          <a:xfrm>
            <a:off x="5486400" y="5867400"/>
            <a:ext cx="2097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 sz="2200" b="1">
                <a:latin typeface="Arial" pitchFamily="34" charset="0"/>
              </a:rPr>
              <a:t>Age after birth</a:t>
            </a:r>
          </a:p>
        </p:txBody>
      </p:sp>
      <p:sp>
        <p:nvSpPr>
          <p:cNvPr id="27706" name="Line 1100"/>
          <p:cNvSpPr>
            <a:spLocks noChangeShapeType="1"/>
          </p:cNvSpPr>
          <p:nvPr/>
        </p:nvSpPr>
        <p:spPr bwMode="auto">
          <a:xfrm flipV="1">
            <a:off x="4487863" y="52228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7" name="Text Box 1101"/>
          <p:cNvSpPr txBox="1">
            <a:spLocks noChangeArrowheads="1"/>
          </p:cNvSpPr>
          <p:nvPr/>
        </p:nvSpPr>
        <p:spPr bwMode="auto">
          <a:xfrm rot="-5400000">
            <a:off x="-1245394" y="3453607"/>
            <a:ext cx="370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altLang="en-US">
                <a:latin typeface="Arial" pitchFamily="34" charset="0"/>
              </a:rPr>
              <a:t>% of total globin synthesis</a:t>
            </a:r>
            <a:endParaRPr lang="en-AU" altLang="en-US" sz="2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208936-9546-4D7B-ACCA-F2B912FED895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5601" name="Picture 2" descr="31.JPG                                                         00078F60Fang                           ABA78158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DDF13738-EEA0-473E-A686-1CE73C63F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62243" b="62745"/>
            <a:stretch/>
          </p:blipFill>
          <p:spPr>
            <a:xfrm>
              <a:off x="6553200" y="3393649"/>
              <a:ext cx="470066" cy="4619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4239</TotalTime>
  <Words>1266</Words>
  <Application>Microsoft Office PowerPoint</Application>
  <PresentationFormat>On-screen Show (4:3)</PresentationFormat>
  <Paragraphs>237</Paragraphs>
  <Slides>33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Office Theme</vt:lpstr>
      <vt:lpstr>Organic</vt:lpstr>
      <vt:lpstr>Crop</vt:lpstr>
      <vt:lpstr>1_Office Theme</vt:lpstr>
      <vt:lpstr>1_Organic</vt:lpstr>
      <vt:lpstr>Pathophysiology &amp; Classification   Thalassemia</vt:lpstr>
      <vt:lpstr>Beta-thalassaemia is a global disease - most prevalent in South Asia, the Far East, the Middle East, and Mediterranean countries.   Distribution is attributed largely to natural selection of heterozygote carriers because of protection against falciparum malaria. </vt:lpstr>
      <vt:lpstr>    Size of the thalassemia burden</vt:lpstr>
      <vt:lpstr>Slide 4</vt:lpstr>
      <vt:lpstr>Hemoglobin Structure</vt:lpstr>
      <vt:lpstr>Slide 6</vt:lpstr>
      <vt:lpstr>Slide 7</vt:lpstr>
      <vt:lpstr>Globin chain production in development</vt:lpstr>
      <vt:lpstr>Slide 9</vt:lpstr>
      <vt:lpstr>Normal Hb</vt:lpstr>
      <vt:lpstr>Slide 11</vt:lpstr>
      <vt:lpstr>Slide 12</vt:lpstr>
      <vt:lpstr>Variant Hb</vt:lpstr>
      <vt:lpstr>Variant  Hbs</vt:lpstr>
      <vt:lpstr>HbE </vt:lpstr>
      <vt:lpstr>What is Thalassemia?</vt:lpstr>
      <vt:lpstr>Types of Thalassemia</vt:lpstr>
      <vt:lpstr>β- thalassemia</vt:lpstr>
      <vt:lpstr>β- thalassemia</vt:lpstr>
      <vt:lpstr>Slide 20</vt:lpstr>
      <vt:lpstr>Slide 21</vt:lpstr>
      <vt:lpstr>Classification of  Beta-Thalassaemias</vt:lpstr>
      <vt:lpstr>Slide 23</vt:lpstr>
      <vt:lpstr>Determinants of disease severity</vt:lpstr>
      <vt:lpstr>Clinical aspect: β-thalassaemia major</vt:lpstr>
      <vt:lpstr>β-Thalassemia intermedia </vt:lpstr>
      <vt:lpstr>Clinical aspect: β-thalassaemia intermedia</vt:lpstr>
      <vt:lpstr>Beta thalassemia intermedia (TI)</vt:lpstr>
      <vt:lpstr>Beta thalassemia intermedia</vt:lpstr>
      <vt:lpstr>Clinical aspect: β-thalassaemia trait </vt:lpstr>
      <vt:lpstr>Slide 31</vt:lpstr>
      <vt:lpstr>Slide 32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Morshed</dc:creator>
  <cp:lastModifiedBy>world</cp:lastModifiedBy>
  <cp:revision>118</cp:revision>
  <dcterms:created xsi:type="dcterms:W3CDTF">2006-08-16T00:00:00Z</dcterms:created>
  <dcterms:modified xsi:type="dcterms:W3CDTF">2018-11-10T18:43:00Z</dcterms:modified>
</cp:coreProperties>
</file>